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79" r:id="rId2"/>
    <p:sldId id="326" r:id="rId3"/>
    <p:sldId id="333" r:id="rId4"/>
    <p:sldId id="338" r:id="rId5"/>
    <p:sldId id="336" r:id="rId6"/>
    <p:sldId id="334" r:id="rId7"/>
    <p:sldId id="337" r:id="rId8"/>
    <p:sldId id="339" r:id="rId9"/>
    <p:sldId id="335" r:id="rId10"/>
    <p:sldId id="308" r:id="rId11"/>
    <p:sldId id="309" r:id="rId12"/>
    <p:sldId id="310" r:id="rId13"/>
    <p:sldId id="311" r:id="rId14"/>
    <p:sldId id="315" r:id="rId15"/>
    <p:sldId id="281" r:id="rId16"/>
    <p:sldId id="312" r:id="rId17"/>
    <p:sldId id="313" r:id="rId18"/>
    <p:sldId id="324" r:id="rId19"/>
    <p:sldId id="287" r:id="rId20"/>
    <p:sldId id="319" r:id="rId21"/>
    <p:sldId id="325" r:id="rId22"/>
    <p:sldId id="259" r:id="rId23"/>
    <p:sldId id="322" r:id="rId24"/>
    <p:sldId id="291" r:id="rId25"/>
    <p:sldId id="293" r:id="rId26"/>
    <p:sldId id="294" r:id="rId27"/>
    <p:sldId id="321" r:id="rId28"/>
    <p:sldId id="320" r:id="rId29"/>
    <p:sldId id="323" r:id="rId30"/>
    <p:sldId id="271" r:id="rId31"/>
    <p:sldId id="272" r:id="rId32"/>
    <p:sldId id="273" r:id="rId33"/>
    <p:sldId id="299" r:id="rId34"/>
    <p:sldId id="268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B09"/>
    <a:srgbClr val="996633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70" d="100"/>
          <a:sy n="70" d="100"/>
        </p:scale>
        <p:origin x="-11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3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A6A7DCD-ACC9-4FE4-A584-E88BB5FE60E6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2273326-23F5-473F-95CB-10CB28585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75056C-45F5-4512-9834-02FE52AAB9D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CA164-F6A9-4ED2-8132-507B41149D53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20089-50E1-42CB-8DF0-D9769E1AC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7B187-938E-4531-AF9D-3216531341BF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1A7EF-67E7-4A03-A52C-E41C615DA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7F365-7A25-434E-A706-9B28D5185199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42C47-4352-4C60-8F7A-E749C1E0B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45D548-4E21-48C1-B641-8F2D7CF37F66}" type="datetime1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DE66-9AA4-43E6-AB9C-7D5B83CF6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6A41D-7E9F-47E3-B6FF-1B7C49DA8D96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12AC2-32ED-49DE-A864-FD0EC1505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CB53E-0B86-48DE-9EA7-A1A700D55923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263B5-17C1-4663-851F-1A20E6F95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61E27-71C0-4FFB-A817-AA4F5CEDC2D1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1477D-0C3F-47F4-B5E1-93D9C2204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0B125-FCA6-48F2-B6C6-2855D2CC865F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D15D2-77E4-4B55-9C0C-5D458ED30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FB9A-D43D-4740-BE05-2C2379F43CEE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FED21-1053-4447-96FB-6F9DA3063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CC475-D423-4537-B747-9C06610A694F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63237-37D6-4F13-BBA1-BEBBC21BC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DB73C-14D0-47A6-85A0-B44AD0A36F02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C55FD-9587-48A4-961A-D4C5E5283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A20AD-49C7-4786-92EE-79B94D49554B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2F1E0-180B-474F-B6C9-FF9A2B861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04C87C-599E-4017-9947-4F42801DB126}" type="datetimeFigureOut">
              <a:rPr lang="ru-RU"/>
              <a:pPr>
                <a:defRPr/>
              </a:pPr>
              <a:t>15.03.2021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D75523-F53E-4A6E-AD6A-548E64FC9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75" r:id="rId9"/>
    <p:sldLayoutId id="2147483666" r:id="rId10"/>
    <p:sldLayoutId id="2147483665" r:id="rId11"/>
    <p:sldLayoutId id="2147483676" r:id="rId12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9.png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713" y="534988"/>
            <a:ext cx="1160462" cy="124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2492896"/>
            <a:ext cx="5544616" cy="2308324"/>
          </a:xfrm>
          <a:prstGeom prst="rect">
            <a:avLst/>
          </a:prstGeom>
          <a:ln>
            <a:solidFill>
              <a:srgbClr val="891B09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  <a:softEdge rad="635000"/>
          </a:effectLst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ВСЕМИРНЫЙ ДЕНЬ </a:t>
            </a:r>
          </a:p>
          <a:p>
            <a:pPr algn="ctr">
              <a:lnSpc>
                <a:spcPct val="150000"/>
              </a:lnSpc>
            </a:pPr>
            <a:r>
              <a:rPr lang="ru-RU" sz="32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ПРАВ ПОТРЕБИТЕЛЕЙ </a:t>
            </a:r>
          </a:p>
          <a:p>
            <a:pPr algn="ctr">
              <a:lnSpc>
                <a:spcPct val="150000"/>
              </a:lnSpc>
            </a:pPr>
            <a:r>
              <a:rPr lang="ru-RU" sz="32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15 марта 2021</a:t>
            </a:r>
            <a:endParaRPr lang="ru-RU" sz="800" b="1">
              <a:solidFill>
                <a:srgbClr val="891B0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8538" y="692150"/>
            <a:ext cx="62642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20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РЕСПУБЛИКИ БАШКОРТОСТАН</a:t>
            </a:r>
            <a:endParaRPr lang="ru-RU" sz="200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6680" y="2193908"/>
            <a:ext cx="2761313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mbria" pitchFamily="18" charset="0"/>
                <a:cs typeface="Arial" charset="0"/>
              </a:rPr>
              <a:t>РОССИЙСКАЯ ФЕДЕРАЦИЯ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215" y="3182188"/>
            <a:ext cx="2764316" cy="923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mbria" pitchFamily="18" charset="0"/>
                <a:cs typeface="Arial" charset="0"/>
              </a:rPr>
              <a:t>СУБЪЕКТЫ РОССИЙСКОЙ ФЕДЕРАЦИИ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1268" y="4566581"/>
            <a:ext cx="2764316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mbria" pitchFamily="18" charset="0"/>
                <a:cs typeface="Arial" charset="0"/>
              </a:rPr>
              <a:t>МУНИЦИПАЛЬНЫЕ ОБРАЗОВАНИЯ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0322" y="5640813"/>
            <a:ext cx="2726210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mbria" pitchFamily="18" charset="0"/>
                <a:cs typeface="Arial" charset="0"/>
              </a:rPr>
              <a:t>ГРАЖДАНСКОЕ ОБЩЕСТВО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1638" y="1336675"/>
            <a:ext cx="8528050" cy="431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891B09"/>
                </a:solidFill>
                <a:latin typeface="Cambria" pitchFamily="18" charset="0"/>
                <a:cs typeface="Arial" charset="0"/>
              </a:rPr>
              <a:t>НАЦИОНАЛЬНАЯ СИСТЕМА ЗАЩИТЫ ПРАВ ПОТРЕБИТЕЛЕЙ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39952" y="2168384"/>
            <a:ext cx="479021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Уполномоченный Федеральный орган исполнительной власти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72052" y="3175515"/>
            <a:ext cx="4798521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Высший исполнительный орган государственной власти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субъекта РФ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00214" y="4549638"/>
            <a:ext cx="4798521" cy="61555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schemeClr val="tx1"/>
              </a:solidFill>
              <a:latin typeface="Cambria" pitchFamily="18" charset="0"/>
              <a:ea typeface="Cambria Math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 местного самоуправления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00214" y="5452194"/>
            <a:ext cx="4798521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Общественные объединения потребителей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(их ассоциации, союзы)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4594" name="Группа 2"/>
          <p:cNvGrpSpPr>
            <a:grpSpLocks/>
          </p:cNvGrpSpPr>
          <p:nvPr/>
        </p:nvGrpSpPr>
        <p:grpSpPr bwMode="auto">
          <a:xfrm>
            <a:off x="3328988" y="2324100"/>
            <a:ext cx="701675" cy="623888"/>
            <a:chOff x="340363" y="1120152"/>
            <a:chExt cx="1459862" cy="1351678"/>
          </a:xfrm>
        </p:grpSpPr>
        <p:sp>
          <p:nvSpPr>
            <p:cNvPr id="18" name="AutoShape 3"/>
            <p:cNvSpPr>
              <a:spLocks noChangeArrowheads="1"/>
            </p:cNvSpPr>
            <p:nvPr/>
          </p:nvSpPr>
          <p:spPr bwMode="gray">
            <a:xfrm>
              <a:off x="875426" y="1120152"/>
              <a:ext cx="924799" cy="1351678"/>
            </a:xfrm>
            <a:prstGeom prst="rightArrow">
              <a:avLst>
                <a:gd name="adj1" fmla="val 78241"/>
                <a:gd name="adj2" fmla="val 63088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Aft>
                  <a:spcPts val="0"/>
                </a:spcAft>
                <a:defRPr/>
              </a:pPr>
              <a:endParaRPr lang="ru-RU" alt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24623" name="Группа 4"/>
            <p:cNvGrpSpPr>
              <a:grpSpLocks/>
            </p:cNvGrpSpPr>
            <p:nvPr/>
          </p:nvGrpSpPr>
          <p:grpSpPr bwMode="auto">
            <a:xfrm>
              <a:off x="340363" y="1270034"/>
              <a:ext cx="1068278" cy="1047229"/>
              <a:chOff x="-1245245" y="404664"/>
              <a:chExt cx="1245245" cy="1198083"/>
            </a:xfrm>
          </p:grpSpPr>
          <p:sp>
            <p:nvSpPr>
              <p:cNvPr id="21" name="Блок-схема: узел 20"/>
              <p:cNvSpPr/>
              <p:nvPr/>
            </p:nvSpPr>
            <p:spPr>
              <a:xfrm>
                <a:off x="-1245245" y="404002"/>
                <a:ext cx="1244829" cy="1199315"/>
              </a:xfrm>
              <a:prstGeom prst="flowChartConnector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Блок-схема: узел 21"/>
              <p:cNvSpPr/>
              <p:nvPr/>
            </p:nvSpPr>
            <p:spPr>
              <a:xfrm>
                <a:off x="-1110496" y="528306"/>
                <a:ext cx="974050" cy="952228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4624" name="Прямоугольник 5"/>
            <p:cNvSpPr>
              <a:spLocks noChangeArrowheads="1"/>
            </p:cNvSpPr>
            <p:nvPr/>
          </p:nvSpPr>
          <p:spPr bwMode="auto">
            <a:xfrm>
              <a:off x="681803" y="1532037"/>
              <a:ext cx="173682" cy="600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altLang="ru-RU" sz="33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24595" name="Группа 2"/>
          <p:cNvGrpSpPr>
            <a:grpSpLocks/>
          </p:cNvGrpSpPr>
          <p:nvPr/>
        </p:nvGrpSpPr>
        <p:grpSpPr bwMode="auto">
          <a:xfrm>
            <a:off x="3387725" y="3346450"/>
            <a:ext cx="701675" cy="622300"/>
            <a:chOff x="340363" y="1120152"/>
            <a:chExt cx="1459862" cy="1351678"/>
          </a:xfrm>
        </p:grpSpPr>
        <p:sp>
          <p:nvSpPr>
            <p:cNvPr id="24" name="AutoShape 3"/>
            <p:cNvSpPr>
              <a:spLocks noChangeArrowheads="1"/>
            </p:cNvSpPr>
            <p:nvPr/>
          </p:nvSpPr>
          <p:spPr bwMode="gray">
            <a:xfrm>
              <a:off x="875426" y="1120152"/>
              <a:ext cx="924799" cy="1351678"/>
            </a:xfrm>
            <a:prstGeom prst="rightArrow">
              <a:avLst>
                <a:gd name="adj1" fmla="val 78241"/>
                <a:gd name="adj2" fmla="val 63088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Aft>
                  <a:spcPts val="0"/>
                </a:spcAft>
                <a:defRPr/>
              </a:pPr>
              <a:endParaRPr lang="ru-RU" alt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24616" name="Группа 4"/>
            <p:cNvGrpSpPr>
              <a:grpSpLocks/>
            </p:cNvGrpSpPr>
            <p:nvPr/>
          </p:nvGrpSpPr>
          <p:grpSpPr bwMode="auto">
            <a:xfrm>
              <a:off x="340363" y="1270034"/>
              <a:ext cx="1068278" cy="1047229"/>
              <a:chOff x="-1245245" y="404664"/>
              <a:chExt cx="1245245" cy="1198083"/>
            </a:xfrm>
          </p:grpSpPr>
          <p:sp>
            <p:nvSpPr>
              <p:cNvPr id="27" name="Блок-схема: узел 26"/>
              <p:cNvSpPr/>
              <p:nvPr/>
            </p:nvSpPr>
            <p:spPr>
              <a:xfrm>
                <a:off x="-1245245" y="404002"/>
                <a:ext cx="1244829" cy="1199315"/>
              </a:xfrm>
              <a:prstGeom prst="flowChartConnector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Блок-схема: узел 27"/>
              <p:cNvSpPr/>
              <p:nvPr/>
            </p:nvSpPr>
            <p:spPr>
              <a:xfrm>
                <a:off x="-1110494" y="525112"/>
                <a:ext cx="974048" cy="954657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4617" name="Прямоугольник 5"/>
            <p:cNvSpPr>
              <a:spLocks noChangeArrowheads="1"/>
            </p:cNvSpPr>
            <p:nvPr/>
          </p:nvSpPr>
          <p:spPr bwMode="auto">
            <a:xfrm>
              <a:off x="681803" y="1532037"/>
              <a:ext cx="173682" cy="600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altLang="ru-RU" sz="33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24596" name="Группа 2"/>
          <p:cNvGrpSpPr>
            <a:grpSpLocks/>
          </p:cNvGrpSpPr>
          <p:nvPr/>
        </p:nvGrpSpPr>
        <p:grpSpPr bwMode="auto">
          <a:xfrm>
            <a:off x="3354388" y="4624388"/>
            <a:ext cx="701675" cy="623887"/>
            <a:chOff x="340363" y="1120152"/>
            <a:chExt cx="1459862" cy="1351678"/>
          </a:xfrm>
        </p:grpSpPr>
        <p:sp>
          <p:nvSpPr>
            <p:cNvPr id="30" name="AutoShape 3"/>
            <p:cNvSpPr>
              <a:spLocks noChangeArrowheads="1"/>
            </p:cNvSpPr>
            <p:nvPr/>
          </p:nvSpPr>
          <p:spPr bwMode="gray">
            <a:xfrm>
              <a:off x="875426" y="1120152"/>
              <a:ext cx="924799" cy="1351678"/>
            </a:xfrm>
            <a:prstGeom prst="rightArrow">
              <a:avLst>
                <a:gd name="adj1" fmla="val 78241"/>
                <a:gd name="adj2" fmla="val 63088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Aft>
                  <a:spcPts val="0"/>
                </a:spcAft>
                <a:defRPr/>
              </a:pPr>
              <a:endParaRPr lang="ru-RU" alt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24609" name="Группа 4"/>
            <p:cNvGrpSpPr>
              <a:grpSpLocks/>
            </p:cNvGrpSpPr>
            <p:nvPr/>
          </p:nvGrpSpPr>
          <p:grpSpPr bwMode="auto">
            <a:xfrm>
              <a:off x="340363" y="1270034"/>
              <a:ext cx="1068278" cy="1047229"/>
              <a:chOff x="-1245245" y="404664"/>
              <a:chExt cx="1245245" cy="1198083"/>
            </a:xfrm>
          </p:grpSpPr>
          <p:sp>
            <p:nvSpPr>
              <p:cNvPr id="33" name="Блок-схема: узел 32"/>
              <p:cNvSpPr/>
              <p:nvPr/>
            </p:nvSpPr>
            <p:spPr>
              <a:xfrm>
                <a:off x="-1245245" y="404002"/>
                <a:ext cx="1244829" cy="1199315"/>
              </a:xfrm>
              <a:prstGeom prst="flowChartConnector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Блок-схема: узел 33"/>
              <p:cNvSpPr/>
              <p:nvPr/>
            </p:nvSpPr>
            <p:spPr>
              <a:xfrm>
                <a:off x="-1110496" y="528303"/>
                <a:ext cx="974050" cy="952230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4610" name="Прямоугольник 5"/>
            <p:cNvSpPr>
              <a:spLocks noChangeArrowheads="1"/>
            </p:cNvSpPr>
            <p:nvPr/>
          </p:nvSpPr>
          <p:spPr bwMode="auto">
            <a:xfrm>
              <a:off x="681803" y="1532037"/>
              <a:ext cx="173682" cy="600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altLang="ru-RU" sz="33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24597" name="Группа 2"/>
          <p:cNvGrpSpPr>
            <a:grpSpLocks/>
          </p:cNvGrpSpPr>
          <p:nvPr/>
        </p:nvGrpSpPr>
        <p:grpSpPr bwMode="auto">
          <a:xfrm>
            <a:off x="3348038" y="5732463"/>
            <a:ext cx="701675" cy="622300"/>
            <a:chOff x="340363" y="1120152"/>
            <a:chExt cx="1459862" cy="1351678"/>
          </a:xfrm>
        </p:grpSpPr>
        <p:sp>
          <p:nvSpPr>
            <p:cNvPr id="36" name="AutoShape 3"/>
            <p:cNvSpPr>
              <a:spLocks noChangeArrowheads="1"/>
            </p:cNvSpPr>
            <p:nvPr/>
          </p:nvSpPr>
          <p:spPr bwMode="gray">
            <a:xfrm>
              <a:off x="875426" y="1120152"/>
              <a:ext cx="924799" cy="1351678"/>
            </a:xfrm>
            <a:prstGeom prst="rightArrow">
              <a:avLst>
                <a:gd name="adj1" fmla="val 78241"/>
                <a:gd name="adj2" fmla="val 63088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Aft>
                  <a:spcPts val="0"/>
                </a:spcAft>
                <a:defRPr/>
              </a:pPr>
              <a:endParaRPr lang="ru-RU" alt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24602" name="Группа 4"/>
            <p:cNvGrpSpPr>
              <a:grpSpLocks/>
            </p:cNvGrpSpPr>
            <p:nvPr/>
          </p:nvGrpSpPr>
          <p:grpSpPr bwMode="auto">
            <a:xfrm>
              <a:off x="340363" y="1270034"/>
              <a:ext cx="1068278" cy="1047229"/>
              <a:chOff x="-1245245" y="404664"/>
              <a:chExt cx="1245245" cy="1198083"/>
            </a:xfrm>
          </p:grpSpPr>
          <p:sp>
            <p:nvSpPr>
              <p:cNvPr id="39" name="Блок-схема: узел 38"/>
              <p:cNvSpPr/>
              <p:nvPr/>
            </p:nvSpPr>
            <p:spPr>
              <a:xfrm>
                <a:off x="-1245245" y="404002"/>
                <a:ext cx="1244829" cy="1199315"/>
              </a:xfrm>
              <a:prstGeom prst="flowChartConnector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Блок-схема: узел 39"/>
              <p:cNvSpPr/>
              <p:nvPr/>
            </p:nvSpPr>
            <p:spPr>
              <a:xfrm>
                <a:off x="-1110496" y="525112"/>
                <a:ext cx="974050" cy="954657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4603" name="Прямоугольник 5"/>
            <p:cNvSpPr>
              <a:spLocks noChangeArrowheads="1"/>
            </p:cNvSpPr>
            <p:nvPr/>
          </p:nvSpPr>
          <p:spPr bwMode="auto">
            <a:xfrm>
              <a:off x="681803" y="1532037"/>
              <a:ext cx="173682" cy="600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altLang="ru-RU" sz="33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555875" y="330200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РЕСПУБЛИКИ БАШКОРТОСТАН </a:t>
            </a:r>
          </a:p>
        </p:txBody>
      </p:sp>
      <p:pic>
        <p:nvPicPr>
          <p:cNvPr id="41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96850"/>
            <a:ext cx="792162" cy="85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4600" name="Рисунок 41" descr="https://potrebinforms.ru/images/cms/thumbs/cbbcc15bb53e1b2cfb7dc81f1b82c8b39797fdc6/vsemirnyj_den_prav_potrebitelej_2021_220_auto_jpg_5_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373063"/>
            <a:ext cx="9286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www.nakhodka-city.ru/files/admnews/L00038377.jpg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0990" y="3284984"/>
            <a:ext cx="244827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175" y="306388"/>
            <a:ext cx="79216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39975" y="306388"/>
            <a:ext cx="450215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РЕСПУБЛИКИ БАШКОРТОСТАН </a:t>
            </a:r>
          </a:p>
        </p:txBody>
      </p:sp>
      <p:sp>
        <p:nvSpPr>
          <p:cNvPr id="25604" name="Прямоугольник 4"/>
          <p:cNvSpPr>
            <a:spLocks noChangeArrowheads="1"/>
          </p:cNvSpPr>
          <p:nvPr/>
        </p:nvSpPr>
        <p:spPr bwMode="auto">
          <a:xfrm>
            <a:off x="3132138" y="1196975"/>
            <a:ext cx="561657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9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• </a:t>
            </a:r>
            <a:r>
              <a:rPr lang="ru-RU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Стратегия государственной политики Российской Федерации в области защиты прав потребителей на период до 2030 года </a:t>
            </a:r>
            <a:r>
              <a:rPr lang="ru-RU" sz="1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(утв. распоряжением Правительства РФ от 28 августа 2017 г. № 1837-р)</a:t>
            </a:r>
          </a:p>
          <a:p>
            <a:pPr algn="just"/>
            <a:endParaRPr lang="ru-RU" sz="800" b="1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9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•</a:t>
            </a:r>
            <a:r>
              <a:rPr lang="ru-RU" sz="19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Закон Российской Федерации от 07 февраля 1992 года N 2300-</a:t>
            </a:r>
            <a:r>
              <a:rPr lang="en-US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I</a:t>
            </a:r>
            <a:r>
              <a:rPr lang="ru-RU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«О защите прав потребителей» </a:t>
            </a:r>
          </a:p>
          <a:p>
            <a:pPr algn="just"/>
            <a:endParaRPr lang="ru-RU" sz="800" b="1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9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•</a:t>
            </a:r>
            <a:r>
              <a:rPr lang="ru-RU" sz="19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Федеральный закон об общих принципах организации местного самоуправления в Российской Федерации от 06 октября 2003 года №131-ФЗ</a:t>
            </a:r>
          </a:p>
          <a:p>
            <a:pPr algn="just"/>
            <a:endParaRPr lang="ru-RU" sz="800" b="1">
              <a:solidFill>
                <a:srgbClr val="891B09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9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• </a:t>
            </a:r>
            <a:r>
              <a:rPr lang="ru-RU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Государственная программа «О защите прав потребителей в Республике Башкортостан»</a:t>
            </a:r>
            <a:r>
              <a:rPr lang="ru-RU" sz="19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(утв. постановлением Правительства РБ от 24 марта 2017 года № 107</a:t>
            </a:r>
            <a:endParaRPr lang="ru-RU">
              <a:latin typeface="Trebuchet MS" pitchFamily="34" charset="0"/>
            </a:endParaRPr>
          </a:p>
        </p:txBody>
      </p:sp>
      <p:sp>
        <p:nvSpPr>
          <p:cNvPr id="25605" name="Прямоугольник 5"/>
          <p:cNvSpPr>
            <a:spLocks noChangeArrowheads="1"/>
          </p:cNvSpPr>
          <p:nvPr/>
        </p:nvSpPr>
        <p:spPr bwMode="auto">
          <a:xfrm>
            <a:off x="252413" y="1268413"/>
            <a:ext cx="2663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Стратегические документы 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 области защиты прав потребителей</a:t>
            </a:r>
          </a:p>
        </p:txBody>
      </p:sp>
      <p:pic>
        <p:nvPicPr>
          <p:cNvPr id="25606" name="Рисунок 8" descr="https://potrebinforms.ru/images/cms/thumbs/cbbcc15bb53e1b2cfb7dc81f1b82c8b39797fdc6/vsemirnyj_den_prav_potrebitelej_2021_220_auto_jpg_5_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319088"/>
            <a:ext cx="9302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68538" y="373063"/>
            <a:ext cx="44577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МИНИСТЕРСТВО ТОРГОВЛИ И УСЛУГ РЕСПУБЛИКИ БАШКОРТОСТАН</a:t>
            </a:r>
          </a:p>
        </p:txBody>
      </p:sp>
      <p:pic>
        <p:nvPicPr>
          <p:cNvPr id="26626" name="Рисунок 11" descr="Картинки по запросу картинки стратегия финан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713" y="3357563"/>
            <a:ext cx="15113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" y="222250"/>
            <a:ext cx="720725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2"/>
          <p:cNvSpPr>
            <a:spLocks noChangeArrowheads="1"/>
          </p:cNvSpPr>
          <p:nvPr/>
        </p:nvSpPr>
        <p:spPr bwMode="auto">
          <a:xfrm>
            <a:off x="495300" y="1484313"/>
            <a:ext cx="25241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Стратегические документы 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 области защиты прав потребителей финансовых услуг</a:t>
            </a:r>
          </a:p>
        </p:txBody>
      </p:sp>
      <p:sp>
        <p:nvSpPr>
          <p:cNvPr id="26629" name="Прямоугольник 4"/>
          <p:cNvSpPr>
            <a:spLocks noChangeArrowheads="1"/>
          </p:cNvSpPr>
          <p:nvPr/>
        </p:nvSpPr>
        <p:spPr bwMode="auto">
          <a:xfrm>
            <a:off x="3333750" y="1576388"/>
            <a:ext cx="539591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• Стратегия повышения финансовой грамотности в Российской Федерации на 2017 – 2023 годы </a:t>
            </a:r>
            <a:r>
              <a:rPr lang="ru-RU" sz="14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(утв. распоряжением Правительства РФ от 25 сентября 2017 г. № 2039-р)</a:t>
            </a:r>
          </a:p>
          <a:p>
            <a:pPr algn="just"/>
            <a:endParaRPr lang="ru-RU" b="1">
              <a:solidFill>
                <a:srgbClr val="891B09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• Программа «Цифровая экономика Российской Федерации» </a:t>
            </a:r>
            <a:r>
              <a:rPr lang="ru-RU" sz="1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(утв. распоряжением Правительства РФ от 28 июля 2017 г. № 1632-р)</a:t>
            </a:r>
          </a:p>
          <a:p>
            <a:pPr algn="just"/>
            <a:endParaRPr lang="ru-RU" b="1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• План мероприятий по повышению уровня финансовой грамотности населения Республики Башкортостан на 2015-2020 годы </a:t>
            </a:r>
            <a:r>
              <a:rPr lang="ru-RU" sz="14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(утв. распоряжением Правительства РБ от 4 августа 2015 г. №828-р)</a:t>
            </a:r>
            <a:endParaRPr lang="ru-RU" sz="1400">
              <a:solidFill>
                <a:srgbClr val="891B09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6630" name="Рисунок 9" descr="https://potrebinforms.ru/images/cms/thumbs/cbbcc15bb53e1b2cfb7dc81f1b82c8b39797fdc6/vsemirnyj_den_prav_potrebitelej_2021_220_auto_jpg_5_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373063"/>
            <a:ext cx="930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55875" y="282575"/>
            <a:ext cx="431641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РЕСПУБЛИКИ БАШКОРТОСТАН </a:t>
            </a:r>
          </a:p>
        </p:txBody>
      </p:sp>
      <p:pic>
        <p:nvPicPr>
          <p:cNvPr id="27650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0275" y="169863"/>
            <a:ext cx="7921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C:\Users\Suleymanova.LKh\Desktop\Картинки\5f45221c5bcab915b14f346ddcfe8fb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13" y="4141788"/>
            <a:ext cx="82121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10" descr="https://potrebinforms.ru/images/cms/thumbs/cbbcc15bb53e1b2cfb7dc81f1b82c8b39797fdc6/vsemirnyj_den_prav_potrebitelej_2021_220_auto_jpg_5_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319088"/>
            <a:ext cx="9302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Прямоугольник 1"/>
          <p:cNvSpPr>
            <a:spLocks noChangeArrowheads="1"/>
          </p:cNvSpPr>
          <p:nvPr/>
        </p:nvSpPr>
        <p:spPr bwMode="auto">
          <a:xfrm>
            <a:off x="3249613" y="1341438"/>
            <a:ext cx="5492750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9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Первый в истории России закон, регулирующий отношения, возникающие между потребителями и изготовителями, исполнителями, импортерами, продавцами, владельцами агрегаторов информации о товарах (услугах), при продаже товаров, выполнении работ, оказании услуг</a:t>
            </a:r>
          </a:p>
        </p:txBody>
      </p:sp>
      <p:sp>
        <p:nvSpPr>
          <p:cNvPr id="27654" name="Прямоугольник 4"/>
          <p:cNvSpPr>
            <a:spLocks noChangeArrowheads="1"/>
          </p:cNvSpPr>
          <p:nvPr/>
        </p:nvSpPr>
        <p:spPr bwMode="auto">
          <a:xfrm>
            <a:off x="327025" y="1341438"/>
            <a:ext cx="27908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Закон Российской Федерации от 07 февраля 1992 года </a:t>
            </a:r>
          </a:p>
          <a:p>
            <a:pPr algn="ctr"/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№ 2300-</a:t>
            </a:r>
            <a:r>
              <a:rPr lang="en-US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I</a:t>
            </a:r>
            <a:endParaRPr lang="ru-RU" sz="1600" b="1">
              <a:solidFill>
                <a:srgbClr val="891B09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 «О защите прав потребителей»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2492896"/>
            <a:ext cx="5652629" cy="193899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60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ОСНОВНЫЕ ПОНЯТИЯ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55875" y="563563"/>
            <a:ext cx="396081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4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РЕСПУБЛИКИ БАШКОРТОСТАН </a:t>
            </a:r>
          </a:p>
        </p:txBody>
      </p:sp>
      <p:pic>
        <p:nvPicPr>
          <p:cNvPr id="2867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20688"/>
            <a:ext cx="792162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49794" y="2751681"/>
            <a:ext cx="1584176" cy="942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3" descr="C:\Users\suleymanova.LKh.BASHKORTOSTAN\Desktop\139027681281779400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2322" y="3933056"/>
            <a:ext cx="1119120" cy="1012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3" name="Прямоугольник 2"/>
          <p:cNvSpPr/>
          <p:nvPr/>
        </p:nvSpPr>
        <p:spPr>
          <a:xfrm>
            <a:off x="2843213" y="238125"/>
            <a:ext cx="41767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РЕСПУБЛИКИ БАШКОРТОСТАН </a:t>
            </a:r>
          </a:p>
        </p:txBody>
      </p:sp>
      <p:pic>
        <p:nvPicPr>
          <p:cNvPr id="10" name="Picture 2" descr="C:\Users\ivanova.in\Desktop\Новая папка\1458812528i5o11_1000x7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47534" y="5229200"/>
            <a:ext cx="1584176" cy="983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29701" name="Прямоугольник 4"/>
          <p:cNvSpPr>
            <a:spLocks noChangeArrowheads="1"/>
          </p:cNvSpPr>
          <p:nvPr/>
        </p:nvSpPr>
        <p:spPr bwMode="auto">
          <a:xfrm>
            <a:off x="2411413" y="1052513"/>
            <a:ext cx="635317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 i="1" u="sng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Потребитель</a:t>
            </a:r>
            <a:r>
              <a:rPr lang="ru-RU" sz="1600">
                <a:latin typeface="Tahoma" pitchFamily="34" charset="0"/>
                <a:cs typeface="Tahoma" pitchFamily="34" charset="0"/>
              </a:rPr>
              <a:t> – </a:t>
            </a: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гражданин, </a:t>
            </a:r>
            <a:r>
              <a:rPr lang="ru-RU" sz="1600" b="1" u="sng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имеющий намерение заказать или приобрести</a:t>
            </a: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либо заказывающий,  приобретающий или </a:t>
            </a:r>
            <a:r>
              <a:rPr lang="ru-RU" sz="1600" b="1" u="sng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использующий товары (работы, услуги</a:t>
            </a:r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исключительно для личных, семейных, домашних и иных нужд, не связанных с осуществлением предпринимательской деятельности</a:t>
            </a:r>
          </a:p>
          <a:p>
            <a:pPr algn="just"/>
            <a:r>
              <a:rPr lang="ru-RU" sz="1600" b="1" i="1" u="sng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Продавец</a:t>
            </a:r>
            <a:r>
              <a:rPr lang="ru-RU" sz="1600">
                <a:latin typeface="Tahoma" pitchFamily="34" charset="0"/>
                <a:cs typeface="Tahoma" pitchFamily="34" charset="0"/>
              </a:rPr>
              <a:t> - </a:t>
            </a: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организация независимо от ее организационно-правовой формы, а также индивидуальный предприниматель, </a:t>
            </a:r>
            <a:r>
              <a:rPr lang="ru-RU" sz="1600" b="1" u="sng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реализующие товары потребителям по договору купли-продажи</a:t>
            </a:r>
            <a:endParaRPr lang="ru-RU" sz="1600" b="1" i="1" u="sng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600" b="1" i="1" u="sng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Исполнитель</a:t>
            </a:r>
            <a:r>
              <a:rPr lang="ru-RU" sz="1600">
                <a:latin typeface="Tahoma" pitchFamily="34" charset="0"/>
                <a:cs typeface="Tahoma" pitchFamily="34" charset="0"/>
              </a:rPr>
              <a:t> </a:t>
            </a: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- организация независимо от ее организационно-правовой формы, а также индивидуальный предприниматель, </a:t>
            </a:r>
            <a:r>
              <a:rPr lang="ru-RU" sz="1600" b="1" u="sng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выполняющие работы или оказывающие услуги потребителям по возмездному договору</a:t>
            </a:r>
          </a:p>
          <a:p>
            <a:pPr algn="just"/>
            <a:r>
              <a:rPr lang="ru-RU" sz="1600" b="1" i="1" u="sng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Изготовитель</a:t>
            </a:r>
            <a:r>
              <a:rPr lang="ru-RU" sz="1600">
                <a:latin typeface="Tahoma" pitchFamily="34" charset="0"/>
                <a:cs typeface="Tahoma" pitchFamily="34" charset="0"/>
              </a:rPr>
              <a:t> </a:t>
            </a: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- организация независимо от ее организационно-правовой формы, а также индивидуальный предприниматель, </a:t>
            </a:r>
            <a:r>
              <a:rPr lang="ru-RU" sz="1600" b="1" u="sng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производящие товары для реализации потребителям</a:t>
            </a:r>
          </a:p>
          <a:p>
            <a:pPr algn="just"/>
            <a:r>
              <a:rPr lang="ru-RU" sz="1600" b="1" i="1" u="sng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Импортер</a:t>
            </a:r>
            <a:r>
              <a:rPr lang="ru-RU" sz="1600">
                <a:latin typeface="Tahoma" pitchFamily="34" charset="0"/>
                <a:cs typeface="Tahoma" pitchFamily="34" charset="0"/>
              </a:rPr>
              <a:t> </a:t>
            </a: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- организация независимо от организационно-правовой формы или индивидуальный предприниматель, </a:t>
            </a:r>
            <a:r>
              <a:rPr lang="ru-RU" sz="1600" b="1" u="sng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осуществляющие импорт товара</a:t>
            </a: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для его последующей реализации на территории Российской Федерации</a:t>
            </a:r>
          </a:p>
        </p:txBody>
      </p:sp>
      <p:sp>
        <p:nvSpPr>
          <p:cNvPr id="29702" name="Прямоугольник 5"/>
          <p:cNvSpPr>
            <a:spLocks noChangeArrowheads="1"/>
          </p:cNvSpPr>
          <p:nvPr/>
        </p:nvSpPr>
        <p:spPr bwMode="auto">
          <a:xfrm>
            <a:off x="71438" y="1082675"/>
            <a:ext cx="23399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Закон Российской Федерации от 07 февраля 1992 года </a:t>
            </a:r>
          </a:p>
          <a:p>
            <a:pPr algn="ctr"/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№ 2300-</a:t>
            </a:r>
            <a:r>
              <a:rPr lang="en-US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I</a:t>
            </a:r>
            <a:endParaRPr lang="ru-RU" sz="1600" b="1">
              <a:solidFill>
                <a:srgbClr val="891B09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 «О защите прав потребителей»</a:t>
            </a:r>
          </a:p>
        </p:txBody>
      </p:sp>
      <p:pic>
        <p:nvPicPr>
          <p:cNvPr id="29703" name="Рисунок 10" descr="https://potrebinforms.ru/images/cms/thumbs/cbbcc15bb53e1b2cfb7dc81f1b82c8b39797fdc6/vsemirnyj_den_prav_potrebitelej_2021_220_auto_jpg_5_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34313" y="282575"/>
            <a:ext cx="930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196850"/>
            <a:ext cx="792162" cy="85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213" y="257175"/>
            <a:ext cx="41767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4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РЕСПУБЛИКИ БАШКОРТОСТАН </a:t>
            </a:r>
          </a:p>
        </p:txBody>
      </p:sp>
      <p:pic>
        <p:nvPicPr>
          <p:cNvPr id="11" name="Picture 2" descr="C:\Users\suleymanova.LKh.BASHKORTOSTAN\Desktop\b6171cdced118c47589cbdcab406238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96119" y="2924944"/>
            <a:ext cx="1580825" cy="1243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2" name="Picture 2" descr="C:\Users\suleymanova.LKh.BASHKORTOSTAN\Desktop\Картинки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96119" y="4653136"/>
            <a:ext cx="1664284" cy="1080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30724" name="Рисунок 8" descr="https://potrebinforms.ru/images/cms/thumbs/cbbcc15bb53e1b2cfb7dc81f1b82c8b39797fdc6/vsemirnyj_den_prav_potrebitelej_2021_220_auto_jpg_5_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333375"/>
            <a:ext cx="930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Прямоугольник 4"/>
          <p:cNvSpPr>
            <a:spLocks noChangeArrowheads="1"/>
          </p:cNvSpPr>
          <p:nvPr/>
        </p:nvSpPr>
        <p:spPr bwMode="auto">
          <a:xfrm>
            <a:off x="107950" y="1074738"/>
            <a:ext cx="23574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Закон Российской Федерации от 07 февраля 1992 года </a:t>
            </a:r>
          </a:p>
          <a:p>
            <a:pPr algn="ctr"/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№ 2300-</a:t>
            </a:r>
            <a:r>
              <a:rPr lang="en-US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I</a:t>
            </a:r>
            <a:endParaRPr lang="ru-RU" sz="1600" b="1">
              <a:solidFill>
                <a:srgbClr val="891B09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 «О защите прав потребителей»</a:t>
            </a:r>
          </a:p>
        </p:txBody>
      </p:sp>
      <p:sp>
        <p:nvSpPr>
          <p:cNvPr id="30726" name="Прямоугольник 5"/>
          <p:cNvSpPr>
            <a:spLocks noChangeArrowheads="1"/>
          </p:cNvSpPr>
          <p:nvPr/>
        </p:nvSpPr>
        <p:spPr bwMode="auto">
          <a:xfrm>
            <a:off x="2538413" y="1052513"/>
            <a:ext cx="6318250" cy="538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b="1" i="1" u="sng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Уполномоченная изготовителем (продавцом) организация или уполномоченный изготовителем (продавцом) индивидуальный предприниматель </a:t>
            </a:r>
            <a:r>
              <a:rPr lang="ru-RU" sz="1600">
                <a:latin typeface="Tahoma" pitchFamily="34" charset="0"/>
                <a:cs typeface="Tahoma" pitchFamily="34" charset="0"/>
              </a:rPr>
              <a:t>- </a:t>
            </a: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организация, осуществляющая определенную деятельность, или </a:t>
            </a:r>
            <a:r>
              <a:rPr lang="ru-RU" sz="1600" b="1" u="sng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организация, созданная на территории РФ изготовителем </a:t>
            </a: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ru-RU" sz="1600" b="1" u="sng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продавцом</a:t>
            </a: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), в том числе иностранным изготовителем (иностранным продавцом), выполняющие определенные функции на основании договора с изготовителем (продавцом) и </a:t>
            </a:r>
            <a:r>
              <a:rPr lang="ru-RU" sz="1600" b="1" u="sng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уполномоченные</a:t>
            </a: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им </a:t>
            </a:r>
            <a:r>
              <a:rPr lang="ru-RU" sz="1600" b="1" u="sng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на принятие и удовлетворение требований потребителей в отношении товара ненадлежащего качества</a:t>
            </a: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, либо </a:t>
            </a:r>
            <a:r>
              <a:rPr lang="ru-RU" sz="1600" b="1" u="sng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индивидуальный предприниматель</a:t>
            </a: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, зарегистрированный на территории РФ, выполняющий определенные функции на основании договора    с изготовителем (продавцом), в том числе с иностранным изготовителем (иностранным продавцом), и </a:t>
            </a:r>
            <a:r>
              <a:rPr lang="ru-RU" sz="1600" b="1" u="sng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уполномоченный</a:t>
            </a: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им </a:t>
            </a:r>
            <a:r>
              <a:rPr lang="ru-RU" sz="1600" b="1" u="sng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на принятие и удовлетворение требований потребителей в отношении товара ненадлежащего качества</a:t>
            </a:r>
            <a:endParaRPr lang="ru-RU" sz="1600" b="1" i="1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196850"/>
            <a:ext cx="792162" cy="85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01938" y="311150"/>
            <a:ext cx="4319587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4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РЕСПУБЛИКИ БАШКОРТОСТАН </a:t>
            </a:r>
          </a:p>
        </p:txBody>
      </p:sp>
      <p:pic>
        <p:nvPicPr>
          <p:cNvPr id="31746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41300"/>
            <a:ext cx="79216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16553" y="2950193"/>
            <a:ext cx="1858798" cy="1232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13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28353" y="4581128"/>
            <a:ext cx="1859674" cy="1287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749" name="Рисунок 10" descr="https://potrebinforms.ru/images/cms/thumbs/cbbcc15bb53e1b2cfb7dc81f1b82c8b39797fdc6/vsemirnyj_den_prav_potrebitelej_2021_220_auto_jpg_5_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12088" y="257175"/>
            <a:ext cx="930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Рисунок 11" descr="https://potrebinforms.ru/images/cms/thumbs/cbbcc15bb53e1b2cfb7dc81f1b82c8b39797fdc6/vsemirnyj_den_prav_potrebitelej_2021_220_auto_jpg_5_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12088" y="333375"/>
            <a:ext cx="930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Прямоугольник 4"/>
          <p:cNvSpPr>
            <a:spLocks noChangeArrowheads="1"/>
          </p:cNvSpPr>
          <p:nvPr/>
        </p:nvSpPr>
        <p:spPr bwMode="auto">
          <a:xfrm>
            <a:off x="90488" y="1052513"/>
            <a:ext cx="27114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Закон Российской Федерации от 07 февраля 1992 года </a:t>
            </a:r>
          </a:p>
          <a:p>
            <a:pPr algn="ctr"/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№ 2300-</a:t>
            </a:r>
            <a:r>
              <a:rPr lang="en-US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I</a:t>
            </a:r>
            <a:endParaRPr lang="ru-RU" sz="1600" b="1">
              <a:solidFill>
                <a:srgbClr val="891B09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 «О защите прав потребителей»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09850" y="947738"/>
            <a:ext cx="6254750" cy="5673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b="1" i="1" u="sng">
                <a:solidFill>
                  <a:srgbClr val="903E00"/>
                </a:solidFill>
                <a:latin typeface="Tahoma" pitchFamily="34" charset="0"/>
                <a:cs typeface="Tahoma" pitchFamily="34" charset="0"/>
              </a:rPr>
              <a:t>Владелец агрегатора информации о товарах (услугах</a:t>
            </a:r>
            <a:r>
              <a:rPr lang="ru-RU" sz="1600">
                <a:solidFill>
                  <a:srgbClr val="903E00"/>
                </a:solidFill>
                <a:latin typeface="Tahoma" pitchFamily="34" charset="0"/>
                <a:cs typeface="Tahoma" pitchFamily="34" charset="0"/>
              </a:rPr>
              <a:t>)</a:t>
            </a:r>
            <a:r>
              <a:rPr lang="ru-RU" sz="160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>
                <a:latin typeface="Tahoma" pitchFamily="34" charset="0"/>
                <a:cs typeface="Tahoma" pitchFamily="34" charset="0"/>
              </a:rPr>
              <a:t>- </a:t>
            </a:r>
            <a:r>
              <a:rPr lang="ru-RU" sz="1600" b="1" u="sng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организация</a:t>
            </a: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независимо от организационно-правовой формы либо</a:t>
            </a:r>
            <a:r>
              <a:rPr lang="ru-RU" sz="1600" u="sng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u="sng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индивидуальный предприниматель</a:t>
            </a:r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ru-RU" sz="1600" b="1" u="sng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которые</a:t>
            </a:r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u="sng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являются владельцами программы для электронных вычислительных машин и (или) владельцами сайта и (или) страницы сайта в информационно-телекоммуникационной сети "Интернет"</a:t>
            </a: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и которые </a:t>
            </a:r>
            <a:r>
              <a:rPr lang="ru-RU" sz="1600" b="1" u="sng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предоставляют</a:t>
            </a: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потребителю в отношении определенного товара (услуги) </a:t>
            </a:r>
            <a:r>
              <a:rPr lang="ru-RU" sz="1600" b="1" u="sng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возможность</a:t>
            </a: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одновременно </a:t>
            </a:r>
            <a:r>
              <a:rPr lang="ru-RU" sz="1600" b="1" u="sng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ознакомиться с предложением продавца </a:t>
            </a: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(исполнителя)</a:t>
            </a:r>
            <a:r>
              <a:rPr lang="ru-RU" sz="1600" b="1" u="sng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о заключении договора купли-продажи товара</a:t>
            </a:r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(договора возмездного оказания услуг), </a:t>
            </a:r>
            <a:r>
              <a:rPr lang="ru-RU" sz="1600" b="1" u="sng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заключить с продавцом</a:t>
            </a:r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(исполнителем) </a:t>
            </a:r>
            <a:r>
              <a:rPr lang="ru-RU" sz="1600" b="1" u="sng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договор купли-продажи</a:t>
            </a: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(договор возмездного оказания услуг), а также </a:t>
            </a:r>
            <a:r>
              <a:rPr lang="ru-RU" sz="1600" b="1" u="sng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произвести предварительную оплату указанного товара</a:t>
            </a:r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(услуги) путем перевода денежных средств владельцу агрегатора в рамках применяемых форм безналичных расчетов в соответствии с пунктом 3 статьи 16.1 Закона и Федеральным законом от 27 июня 2011 года N 161-ФЗ "О национальной платежной системе»</a:t>
            </a:r>
            <a:endParaRPr lang="ru-RU" sz="1600" b="1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00338" y="584200"/>
            <a:ext cx="4319587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4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РЕСПУБЛИКИ БАШКОРТОСТАН</a:t>
            </a:r>
            <a:endParaRPr lang="ru-RU" sz="140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3794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41325"/>
            <a:ext cx="792162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Прямоугольник 1"/>
          <p:cNvSpPr>
            <a:spLocks noChangeArrowheads="1"/>
          </p:cNvSpPr>
          <p:nvPr/>
        </p:nvSpPr>
        <p:spPr bwMode="auto">
          <a:xfrm>
            <a:off x="1517650" y="2565400"/>
            <a:ext cx="6732588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ПРАВА ПОТРЕБИТЕЛЕЙ </a:t>
            </a:r>
          </a:p>
          <a:p>
            <a:pPr algn="ctr"/>
            <a:r>
              <a:rPr lang="ru-RU"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ПРИ ОБНАРУЖЕНИИ </a:t>
            </a:r>
          </a:p>
          <a:p>
            <a:pPr algn="ctr"/>
            <a:r>
              <a:rPr lang="ru-RU"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 ТОВАРЕ НЕДОСТАТКОВ</a:t>
            </a:r>
          </a:p>
          <a:p>
            <a:pPr algn="ctr"/>
            <a:endParaRPr lang="ru-RU" sz="800" b="1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500" b="1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(СТАТЬЯ 18 ЗАКОНА «О ЗАЩИТЕ ПРАВ ПОТРЕБИТЕЛЕЙ»)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Khabriyalova.dm\Desktop\лд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554244" y="5614231"/>
            <a:ext cx="3114909" cy="869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l="44269" t="12670" r="7874" b="10315"/>
          <a:stretch/>
        </p:blipFill>
        <p:spPr>
          <a:xfrm>
            <a:off x="546996" y="5680282"/>
            <a:ext cx="2812061" cy="870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819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60350"/>
            <a:ext cx="792162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316163" y="365125"/>
            <a:ext cx="47958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РЕСПУБЛИКИ БАШКОРТОСТАН </a:t>
            </a:r>
          </a:p>
        </p:txBody>
      </p:sp>
      <p:sp>
        <p:nvSpPr>
          <p:cNvPr id="34821" name="Прямоугольник 1"/>
          <p:cNvSpPr>
            <a:spLocks noChangeArrowheads="1"/>
          </p:cNvSpPr>
          <p:nvPr/>
        </p:nvSpPr>
        <p:spPr bwMode="auto">
          <a:xfrm>
            <a:off x="547688" y="1196975"/>
            <a:ext cx="8107362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Потребитель в случае обнаружения в товаре </a:t>
            </a:r>
          </a:p>
          <a:p>
            <a:pPr algn="ctr"/>
            <a:r>
              <a:rPr lang="ru-RU" sz="20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недостатков вправе потребовать:</a:t>
            </a:r>
          </a:p>
          <a:p>
            <a:pPr algn="just"/>
            <a:r>
              <a:rPr lang="ru-RU" sz="20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1. </a:t>
            </a:r>
            <a:r>
              <a:rPr lang="ru-RU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Замены на товар этой же марки (этих же модели и (или) артикула);</a:t>
            </a:r>
          </a:p>
          <a:p>
            <a:pPr algn="just"/>
            <a:r>
              <a:rPr lang="ru-RU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2. Замены на такой же товар другой марки (модели, артикула) с соответствующим перерасчетом покупной цены;</a:t>
            </a:r>
          </a:p>
          <a:p>
            <a:pPr algn="just"/>
            <a:r>
              <a:rPr lang="ru-RU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3. Соразмерного уменьшения покупной цены;</a:t>
            </a:r>
          </a:p>
          <a:p>
            <a:pPr algn="just"/>
            <a:r>
              <a:rPr lang="ru-RU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4. Незамедлительного безвозмездного устранения недостатков товара или возмещения расходов на их исправление потребителем или третьим лицом;</a:t>
            </a:r>
          </a:p>
          <a:p>
            <a:pPr algn="just"/>
            <a:r>
              <a:rPr lang="ru-RU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5. Отказаться от исполнения договора купли-продажи и потребовать возврата уплаченной за товар суммы.</a:t>
            </a:r>
          </a:p>
        </p:txBody>
      </p:sp>
      <p:sp>
        <p:nvSpPr>
          <p:cNvPr id="34822" name="Прямоугольник 4"/>
          <p:cNvSpPr>
            <a:spLocks noChangeArrowheads="1"/>
          </p:cNvSpPr>
          <p:nvPr/>
        </p:nvSpPr>
        <p:spPr bwMode="auto">
          <a:xfrm>
            <a:off x="1187450" y="4776788"/>
            <a:ext cx="71770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Важно! Право выбора одного из этих требований </a:t>
            </a:r>
          </a:p>
          <a:p>
            <a:pPr algn="ctr"/>
            <a:r>
              <a:rPr lang="ru-RU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закреплено за потребителем!</a:t>
            </a:r>
            <a:endParaRPr lang="ru-RU">
              <a:solidFill>
                <a:srgbClr val="891B09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4823" name="Рисунок 10" descr="https://potrebinforms.ru/images/cms/thumbs/cbbcc15bb53e1b2cfb7dc81f1b82c8b39797fdc6/vsemirnyj_den_prav_potrebitelej_2021_220_auto_jpg_5_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406400"/>
            <a:ext cx="930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25450"/>
            <a:ext cx="788987" cy="84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7" name="Прямоугольник 6"/>
          <p:cNvSpPr/>
          <p:nvPr/>
        </p:nvSpPr>
        <p:spPr>
          <a:xfrm>
            <a:off x="2232025" y="425450"/>
            <a:ext cx="4968875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РЕСПУБЛИКИ БАШКОРТОСТАН</a:t>
            </a:r>
            <a:endParaRPr lang="ru-RU" sz="160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879475" y="1557338"/>
            <a:ext cx="7862888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Девиз</a:t>
            </a:r>
            <a:r>
              <a:rPr lang="ru-RU" sz="2400">
                <a:latin typeface="Tahoma" pitchFamily="34" charset="0"/>
                <a:cs typeface="Tahoma" pitchFamily="34" charset="0"/>
              </a:rPr>
              <a:t> </a:t>
            </a:r>
            <a:r>
              <a:rPr lang="ru-RU" sz="2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всемирного дня </a:t>
            </a:r>
          </a:p>
          <a:p>
            <a:pPr algn="ctr">
              <a:lnSpc>
                <a:spcPct val="120000"/>
              </a:lnSpc>
            </a:pPr>
            <a:r>
              <a:rPr lang="ru-RU" sz="2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прав потребителей 2021 года - </a:t>
            </a:r>
            <a:r>
              <a:rPr lang="ru-RU" sz="2400" b="1">
                <a:latin typeface="Tahoma" pitchFamily="34" charset="0"/>
                <a:cs typeface="Tahoma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ru-RU" sz="28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«БОРЬБА С ЗАГРЯЗНЕНИЕМ </a:t>
            </a:r>
          </a:p>
          <a:p>
            <a:pPr algn="ctr">
              <a:lnSpc>
                <a:spcPct val="120000"/>
              </a:lnSpc>
            </a:pPr>
            <a:r>
              <a:rPr lang="ru-RU" sz="28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ПЛАСТИКОВЫМИ МАТЕРИАЛАМИ»</a:t>
            </a:r>
          </a:p>
          <a:p>
            <a:pPr algn="ctr">
              <a:lnSpc>
                <a:spcPct val="120000"/>
              </a:lnSpc>
            </a:pPr>
            <a:endParaRPr lang="ru-RU" sz="800" b="1">
              <a:solidFill>
                <a:srgbClr val="891B09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2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(«TACKLING PLASTIC POLLUTION»)  </a:t>
            </a:r>
          </a:p>
        </p:txBody>
      </p:sp>
      <p:pic>
        <p:nvPicPr>
          <p:cNvPr id="16388" name="Picture 3" descr="D:\Users\Suleymanova.lkh\Desktop\15.03.2021\картинки\AO0nruGOvX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437063"/>
            <a:ext cx="8353425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5" descr="https://potrebinforms.ru/images/cms/thumbs/cbbcc15bb53e1b2cfb7dc81f1b82c8b39797fdc6/vsemirnyj_den_prav_potrebitelej_2021_220_auto_jpg_5_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430213"/>
            <a:ext cx="93027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60350"/>
            <a:ext cx="792162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89213" y="360363"/>
            <a:ext cx="47244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РЕСПУБЛИКИ БАШКОРТОСТАН </a:t>
            </a:r>
          </a:p>
        </p:txBody>
      </p:sp>
      <p:pic>
        <p:nvPicPr>
          <p:cNvPr id="35843" name="Рисунок 7" descr="https://potrebinforms.ru/images/cms/thumbs/cbbcc15bb53e1b2cfb7dc81f1b82c8b39797fdc6/vsemirnyj_den_prav_potrebitelej_2021_220_auto_jpg_5_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360363"/>
            <a:ext cx="9366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Прямоугольник 5"/>
          <p:cNvSpPr>
            <a:spLocks noChangeArrowheads="1"/>
          </p:cNvSpPr>
          <p:nvPr/>
        </p:nvSpPr>
        <p:spPr bwMode="auto">
          <a:xfrm>
            <a:off x="287338" y="1260475"/>
            <a:ext cx="2754312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Права потребителя при обнаружении </a:t>
            </a:r>
          </a:p>
          <a:p>
            <a:pPr algn="ctr"/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в технически сложном товаре недостатков </a:t>
            </a:r>
          </a:p>
          <a:p>
            <a:pPr algn="ctr"/>
            <a:endParaRPr lang="ru-RU" sz="800" b="1">
              <a:solidFill>
                <a:srgbClr val="891B09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(пункт 1 статья 18 Закона РФ «О защите прав потребителей»)</a:t>
            </a:r>
            <a:endParaRPr lang="ru-RU" sz="1400" b="1" i="1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5845" name="Прямоугольник 8"/>
          <p:cNvSpPr>
            <a:spLocks noChangeArrowheads="1"/>
          </p:cNvSpPr>
          <p:nvPr/>
        </p:nvSpPr>
        <p:spPr bwMode="auto">
          <a:xfrm>
            <a:off x="3132138" y="1284288"/>
            <a:ext cx="5651500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В ТЕЧЕНИЕ 15 ДНЕЙ СО ДНЯ </a:t>
            </a:r>
            <a:r>
              <a:rPr lang="ru-RU" sz="1400" b="1" u="sng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ПЕРЕДАЧИ</a:t>
            </a:r>
            <a:r>
              <a:rPr lang="ru-RU" sz="14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 ТОВАРА</a:t>
            </a:r>
          </a:p>
          <a:p>
            <a:endParaRPr lang="ru-RU" sz="400" b="1" i="1">
              <a:solidFill>
                <a:srgbClr val="891B09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ПОТРЕБИТЕЛЬ ВПРАВЕ:</a:t>
            </a:r>
          </a:p>
          <a:p>
            <a:pPr algn="just"/>
            <a:r>
              <a:rPr lang="ru-RU" sz="1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• отказаться от исполнения договора купли-продажи и потребовать возврата уплаченной за товар суммы</a:t>
            </a:r>
          </a:p>
          <a:p>
            <a:pPr algn="just"/>
            <a:r>
              <a:rPr lang="ru-RU" sz="1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• потребовать замены на товар этой же марки(этих же модели и (или) артикула)</a:t>
            </a:r>
          </a:p>
          <a:p>
            <a:pPr algn="just"/>
            <a:r>
              <a:rPr lang="ru-RU" sz="1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• потребовать замены на такой же товар другой марки (модели, артикула) с соответствующим перерасчетом покупной цены</a:t>
            </a:r>
          </a:p>
        </p:txBody>
      </p:sp>
      <p:sp>
        <p:nvSpPr>
          <p:cNvPr id="35846" name="Прямоугольник 9"/>
          <p:cNvSpPr>
            <a:spLocks noChangeArrowheads="1"/>
          </p:cNvSpPr>
          <p:nvPr/>
        </p:nvSpPr>
        <p:spPr bwMode="auto">
          <a:xfrm>
            <a:off x="454025" y="3500438"/>
            <a:ext cx="8294688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ПО ИСТЕЧЕНИИ 15 ДНЕЙ СО ДНЯ </a:t>
            </a:r>
            <a:r>
              <a:rPr lang="ru-RU" sz="1400" b="1" u="sng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ПЕРЕДАЧИ</a:t>
            </a:r>
            <a:r>
              <a:rPr lang="ru-RU" sz="14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 ТОВАРА ПОТРЕБИТЕЛЮ </a:t>
            </a:r>
          </a:p>
          <a:p>
            <a:pPr algn="just"/>
            <a:endParaRPr lang="ru-RU" sz="400" b="1" i="1">
              <a:solidFill>
                <a:srgbClr val="891B09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ТРЕБОВАНИЯ ПОДЛЕЖАТ УДОВЛЕТВОРЕНИЮ В СЛУЧАЕ:</a:t>
            </a:r>
          </a:p>
          <a:p>
            <a:pPr algn="just"/>
            <a:r>
              <a:rPr lang="ru-RU" sz="1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• обнаружения существенного недостатка товара (см. преамбулу Закона);</a:t>
            </a:r>
          </a:p>
          <a:p>
            <a:pPr algn="just"/>
            <a:r>
              <a:rPr lang="ru-RU" sz="1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• нарушения установленных Законом сроков устранения недостатков товара (пункт 1 статьи 20 Закона); </a:t>
            </a:r>
          </a:p>
          <a:p>
            <a:pPr algn="just"/>
            <a:r>
              <a:rPr lang="ru-RU" sz="1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• невозможности использования товара в течение каждого года гарантийного срока в совокупности более 30 дней вследствие неоднократного устранения его различных недостатков</a:t>
            </a:r>
          </a:p>
          <a:p>
            <a:pPr algn="just"/>
            <a:endParaRPr lang="ru-RU" sz="800" b="1">
              <a:solidFill>
                <a:srgbClr val="891B09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4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У ПОТРЕБИТЕЛЯ ОСТАЛОСЬ ПРАВО НА </a:t>
            </a:r>
          </a:p>
          <a:p>
            <a:pPr algn="just"/>
            <a:endParaRPr lang="ru-RU" sz="400" b="1" i="1">
              <a:solidFill>
                <a:srgbClr val="891B09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• соразмерное уменьшение покупной цены;</a:t>
            </a:r>
          </a:p>
          <a:p>
            <a:pPr algn="just"/>
            <a:r>
              <a:rPr lang="ru-RU" sz="1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• незамедлительное безвозмездное устранение недостатков товара или возмещения расходов на их исправление потребителем или третьим лицом;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3506" y="1254823"/>
            <a:ext cx="2227975" cy="14773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Понятие существенного недостатка</a:t>
            </a:r>
          </a:p>
          <a:p>
            <a:pPr algn="ctr"/>
            <a:r>
              <a:rPr lang="ru-RU" sz="1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(преамбула Закона</a:t>
            </a:r>
          </a:p>
          <a:p>
            <a:pPr algn="ctr"/>
            <a:r>
              <a:rPr lang="ru-RU" sz="1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РФ «О защите прав потребителей»)</a:t>
            </a:r>
            <a:endParaRPr lang="ru-RU" sz="1400" b="1" i="1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686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61938"/>
            <a:ext cx="72072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30513" y="285750"/>
            <a:ext cx="4148137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РЕСПУБЛИКИ БАШКОРТОСТАН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32848" y="1153264"/>
            <a:ext cx="5544616" cy="1815882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Существенный недостаток товара</a:t>
            </a:r>
            <a:r>
              <a:rPr lang="ru-RU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(работы, услуги) - неустранимый недостаток или недостаток, который не может быть устранен без </a:t>
            </a:r>
            <a:r>
              <a:rPr lang="ru-RU" sz="1600" b="1" i="1" u="sng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несоразмерных расходов </a:t>
            </a:r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или затрат времени, или выявляется неоднократно, или проявляется вновь после его устранения, или другие подобные недостатки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94174" y="3118172"/>
            <a:ext cx="5544615" cy="2308324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Незамедлительно</a:t>
            </a:r>
            <a:r>
              <a:rPr lang="ru-RU" sz="1600" b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- </a:t>
            </a:r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если срок устранения недостатков товара не определен в письменной форме соглашением сторон (в минимальный срок, объективно необходимый для их устранения с учетом обычно применяемого способа);</a:t>
            </a:r>
          </a:p>
          <a:p>
            <a:pPr algn="just"/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45 дней не более </a:t>
            </a:r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– если срок устранения недостатков товара определен в письменной форме соглашением сторон;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3506" y="3423467"/>
            <a:ext cx="2227975" cy="14773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Сроки устранение недостатков товара</a:t>
            </a:r>
          </a:p>
          <a:p>
            <a:pPr algn="ctr"/>
            <a:r>
              <a:rPr lang="ru-RU" sz="1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(пункт 1 статья 20 Закона РФ «О защите прав потребителей»)</a:t>
            </a:r>
            <a:endParaRPr lang="ru-RU" sz="1400" b="1" i="1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6879" name="Группа 2"/>
          <p:cNvGrpSpPr>
            <a:grpSpLocks/>
          </p:cNvGrpSpPr>
          <p:nvPr/>
        </p:nvGrpSpPr>
        <p:grpSpPr bwMode="auto">
          <a:xfrm>
            <a:off x="2817813" y="1851025"/>
            <a:ext cx="458787" cy="466725"/>
            <a:chOff x="340363" y="1120152"/>
            <a:chExt cx="1459862" cy="1351678"/>
          </a:xfrm>
        </p:grpSpPr>
        <p:sp>
          <p:nvSpPr>
            <p:cNvPr id="9" name="AutoShape 3"/>
            <p:cNvSpPr>
              <a:spLocks noChangeArrowheads="1"/>
            </p:cNvSpPr>
            <p:nvPr/>
          </p:nvSpPr>
          <p:spPr bwMode="gray">
            <a:xfrm>
              <a:off x="875815" y="1120152"/>
              <a:ext cx="924410" cy="1351678"/>
            </a:xfrm>
            <a:prstGeom prst="rightArrow">
              <a:avLst>
                <a:gd name="adj1" fmla="val 78241"/>
                <a:gd name="adj2" fmla="val 63088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Aft>
                  <a:spcPts val="0"/>
                </a:spcAft>
                <a:defRPr/>
              </a:pPr>
              <a:endParaRPr lang="ru-RU" alt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36894" name="Группа 4"/>
            <p:cNvGrpSpPr>
              <a:grpSpLocks/>
            </p:cNvGrpSpPr>
            <p:nvPr/>
          </p:nvGrpSpPr>
          <p:grpSpPr bwMode="auto">
            <a:xfrm>
              <a:off x="340363" y="1270034"/>
              <a:ext cx="1068278" cy="1047229"/>
              <a:chOff x="-1245245" y="404664"/>
              <a:chExt cx="1245245" cy="1198083"/>
            </a:xfrm>
          </p:grpSpPr>
          <p:sp>
            <p:nvSpPr>
              <p:cNvPr id="12" name="Блок-схема: узел 11"/>
              <p:cNvSpPr/>
              <p:nvPr/>
            </p:nvSpPr>
            <p:spPr>
              <a:xfrm>
                <a:off x="-1245245" y="404002"/>
                <a:ext cx="1244829" cy="1199315"/>
              </a:xfrm>
              <a:prstGeom prst="flowChartConnector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Блок-схема: узел 12"/>
              <p:cNvSpPr/>
              <p:nvPr/>
            </p:nvSpPr>
            <p:spPr>
              <a:xfrm>
                <a:off x="-1109818" y="527742"/>
                <a:ext cx="971560" cy="952029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6895" name="Прямоугольник 5"/>
            <p:cNvSpPr>
              <a:spLocks noChangeArrowheads="1"/>
            </p:cNvSpPr>
            <p:nvPr/>
          </p:nvSpPr>
          <p:spPr bwMode="auto">
            <a:xfrm>
              <a:off x="681803" y="1532037"/>
              <a:ext cx="173682" cy="600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altLang="ru-RU" sz="33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36880" name="Группа 2"/>
          <p:cNvGrpSpPr>
            <a:grpSpLocks/>
          </p:cNvGrpSpPr>
          <p:nvPr/>
        </p:nvGrpSpPr>
        <p:grpSpPr bwMode="auto">
          <a:xfrm>
            <a:off x="2817813" y="3910013"/>
            <a:ext cx="458787" cy="466725"/>
            <a:chOff x="340363" y="1120152"/>
            <a:chExt cx="1459862" cy="135167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gray">
            <a:xfrm>
              <a:off x="875815" y="1120152"/>
              <a:ext cx="924410" cy="1351678"/>
            </a:xfrm>
            <a:prstGeom prst="rightArrow">
              <a:avLst>
                <a:gd name="adj1" fmla="val 78241"/>
                <a:gd name="adj2" fmla="val 63088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Aft>
                  <a:spcPts val="0"/>
                </a:spcAft>
                <a:defRPr/>
              </a:pPr>
              <a:endParaRPr lang="ru-RU" alt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36887" name="Группа 4"/>
            <p:cNvGrpSpPr>
              <a:grpSpLocks/>
            </p:cNvGrpSpPr>
            <p:nvPr/>
          </p:nvGrpSpPr>
          <p:grpSpPr bwMode="auto">
            <a:xfrm>
              <a:off x="340363" y="1270034"/>
              <a:ext cx="1068278" cy="1047229"/>
              <a:chOff x="-1245245" y="404664"/>
              <a:chExt cx="1245245" cy="1198083"/>
            </a:xfrm>
          </p:grpSpPr>
          <p:sp>
            <p:nvSpPr>
              <p:cNvPr id="18" name="Блок-схема: узел 17"/>
              <p:cNvSpPr/>
              <p:nvPr/>
            </p:nvSpPr>
            <p:spPr>
              <a:xfrm>
                <a:off x="-1245245" y="404002"/>
                <a:ext cx="1244829" cy="1199315"/>
              </a:xfrm>
              <a:prstGeom prst="flowChartConnector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Блок-схема: узел 18"/>
              <p:cNvSpPr/>
              <p:nvPr/>
            </p:nvSpPr>
            <p:spPr>
              <a:xfrm>
                <a:off x="-1109818" y="527742"/>
                <a:ext cx="971560" cy="952026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6888" name="Прямоугольник 5"/>
            <p:cNvSpPr>
              <a:spLocks noChangeArrowheads="1"/>
            </p:cNvSpPr>
            <p:nvPr/>
          </p:nvSpPr>
          <p:spPr bwMode="auto">
            <a:xfrm>
              <a:off x="681803" y="1532037"/>
              <a:ext cx="173682" cy="600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altLang="ru-RU" sz="33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1627492" y="5733256"/>
            <a:ext cx="7093325" cy="830997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just"/>
            <a:r>
              <a:rPr lang="ru-RU" sz="12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ВНИМАНИЕ! Отсутствие запасных частей (деталей, материалов), оборудования не являются основанием для заключения соглашения о новом сроке и не освобождают от ответственности за нарушение срока, определенного соглашением сторон первоначально</a:t>
            </a:r>
          </a:p>
        </p:txBody>
      </p:sp>
      <p:pic>
        <p:nvPicPr>
          <p:cNvPr id="36884" name="Рисунок 22" descr="https://potrebinforms.ru/images/cms/thumbs/cbbcc15bb53e1b2cfb7dc81f1b82c8b39797fdc6/vsemirnyj_den_prav_potrebitelej_2021_220_auto_jpg_5_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5425" y="285750"/>
            <a:ext cx="9366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C:\Users\suleymanova.LKh.BASHKORTOSTAN\Desktop\FolAPe4som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9524171">
            <a:off x="191921" y="5473280"/>
            <a:ext cx="1191757" cy="668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6309" t="15935" r="6537" b="14308"/>
          <a:stretch/>
        </p:blipFill>
        <p:spPr>
          <a:xfrm>
            <a:off x="3236848" y="1309775"/>
            <a:ext cx="1133781" cy="1027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96585" y="3194206"/>
            <a:ext cx="1123316" cy="1059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/>
            </a:extLst>
          </a:blip>
          <a:srcRect l="466" t="4305" b="18105"/>
          <a:stretch/>
        </p:blipFill>
        <p:spPr>
          <a:xfrm>
            <a:off x="665582" y="4931650"/>
            <a:ext cx="2735549" cy="1240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5400000">
            <a:off x="694689" y="3076776"/>
            <a:ext cx="1692571" cy="1426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893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260350"/>
            <a:ext cx="792162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411413" y="252413"/>
            <a:ext cx="457200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РЕСПУБЛИКИ БАШКОРТОСТАН </a:t>
            </a:r>
          </a:p>
        </p:txBody>
      </p:sp>
      <p:pic>
        <p:nvPicPr>
          <p:cNvPr id="37895" name="Рисунок 13" descr="https://potrebinforms.ru/images/cms/thumbs/cbbcc15bb53e1b2cfb7dc81f1b82c8b39797fdc6/vsemirnyj_den_prav_potrebitelej_2021_220_auto_jpg_5_8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45425" y="285750"/>
            <a:ext cx="9366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Прямоугольник 7"/>
          <p:cNvSpPr>
            <a:spLocks noChangeArrowheads="1"/>
          </p:cNvSpPr>
          <p:nvPr/>
        </p:nvSpPr>
        <p:spPr bwMode="auto">
          <a:xfrm>
            <a:off x="336550" y="1162050"/>
            <a:ext cx="26352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Сроки удовлетворения требований потребителя</a:t>
            </a:r>
          </a:p>
          <a:p>
            <a:pPr algn="ctr"/>
            <a:r>
              <a:rPr lang="ru-RU" sz="1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(статьи 20, 21 и 22 </a:t>
            </a:r>
          </a:p>
          <a:p>
            <a:pPr algn="ctr"/>
            <a:r>
              <a:rPr lang="ru-RU" sz="1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Закона РФ «О защите прав потребителей»)</a:t>
            </a:r>
            <a:endParaRPr lang="ru-RU" sz="1400" b="1">
              <a:solidFill>
                <a:srgbClr val="891B0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45000" y="1162050"/>
            <a:ext cx="4416425" cy="132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Проведение ремонта </a:t>
            </a:r>
            <a:r>
              <a:rPr lang="ru-RU" sz="14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(ст. 20) </a:t>
            </a:r>
            <a:endParaRPr lang="ru-RU" sz="1400">
              <a:solidFill>
                <a:srgbClr val="891B09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не более </a:t>
            </a:r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45</a:t>
            </a: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дней, если срок оговорен в письменной форме;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незамедлительн</a:t>
            </a: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 – если срок не оговорен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2770188"/>
            <a:ext cx="4289425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Замена товара </a:t>
            </a:r>
            <a:r>
              <a:rPr lang="ru-RU" sz="14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(ст. 21)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без проверки качества не более </a:t>
            </a:r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7</a:t>
            </a: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дней;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 проведением проверки качества не более </a:t>
            </a:r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20</a:t>
            </a: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дней;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при отсутствии товара для замены - </a:t>
            </a:r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месяц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95738" y="4797425"/>
            <a:ext cx="4937125" cy="1322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Не более 10 дней</a:t>
            </a:r>
            <a:r>
              <a:rPr lang="ru-RU" sz="1600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(ст. 22)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возврат денежной суммы;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соразмерное уменьшение цены;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возмещение расходов за проведенный ремонт;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возмещение убытков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84438" y="533400"/>
            <a:ext cx="453548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 РЕСПУБЛИКИ БАШКОРТОСТАН</a:t>
            </a:r>
            <a:endParaRPr lang="ru-RU" sz="160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8914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20688"/>
            <a:ext cx="792162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Прямоугольник 1"/>
          <p:cNvSpPr>
            <a:spLocks noChangeArrowheads="1"/>
          </p:cNvSpPr>
          <p:nvPr/>
        </p:nvSpPr>
        <p:spPr bwMode="auto">
          <a:xfrm>
            <a:off x="1547813" y="2492375"/>
            <a:ext cx="6621462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ПРАВО ПОТРЕБИТЕЛЯ </a:t>
            </a:r>
          </a:p>
          <a:p>
            <a:pPr algn="ctr"/>
            <a:r>
              <a:rPr lang="ru-RU"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НА ОБМЕН ТОВАРА </a:t>
            </a:r>
          </a:p>
          <a:p>
            <a:pPr algn="ctr"/>
            <a:r>
              <a:rPr lang="ru-RU"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НАДЛЕЖАЩЕГО КАЧЕСТВА</a:t>
            </a:r>
          </a:p>
          <a:p>
            <a:pPr algn="ctr"/>
            <a:endParaRPr lang="ru-RU" sz="800" b="1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500" b="1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(СТАТЬЯ 25 ЗАКОНА «О ЗАЩИТЕ ПРАВ ПОТРЕБИТЕЛЕЙ»)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uleymanova.LKh.BASHKORTOSTAN\Desktop\FolAPe4som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9524171">
            <a:off x="6672640" y="3326524"/>
            <a:ext cx="1191757" cy="668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3993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60350"/>
            <a:ext cx="792162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68525" y="341313"/>
            <a:ext cx="457200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 РЕСПУБЛИКИ БАШКОРТОСТАН</a:t>
            </a:r>
            <a:endParaRPr lang="ru-RU" sz="160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9940" name="Рисунок 9" descr="https://potrebinforms.ru/images/cms/thumbs/cbbcc15bb53e1b2cfb7dc81f1b82c8b39797fdc6/vsemirnyj_den_prav_potrebitelej_2021_220_auto_jpg_5_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382588"/>
            <a:ext cx="9366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Прямоугольник 3"/>
          <p:cNvSpPr>
            <a:spLocks noChangeArrowheads="1"/>
          </p:cNvSpPr>
          <p:nvPr/>
        </p:nvSpPr>
        <p:spPr bwMode="auto">
          <a:xfrm>
            <a:off x="196850" y="1220788"/>
            <a:ext cx="30781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Право потребителя на обмен товара надлежащего качества</a:t>
            </a:r>
          </a:p>
          <a:p>
            <a:pPr algn="ctr"/>
            <a:endParaRPr lang="ru-RU" sz="800">
              <a:solidFill>
                <a:srgbClr val="891B09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(статья 25 Закона РФ </a:t>
            </a:r>
          </a:p>
          <a:p>
            <a:pPr algn="ctr"/>
            <a:r>
              <a:rPr lang="ru-RU" sz="1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«О защите прав потребителей»)</a:t>
            </a:r>
            <a:endParaRPr lang="ru-RU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942" name="Прямоугольник 10"/>
          <p:cNvSpPr>
            <a:spLocks noChangeArrowheads="1"/>
          </p:cNvSpPr>
          <p:nvPr/>
        </p:nvSpPr>
        <p:spPr bwMode="auto">
          <a:xfrm>
            <a:off x="3568700" y="1228725"/>
            <a:ext cx="50355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Потребитель вправе </a:t>
            </a:r>
            <a:r>
              <a:rPr lang="ru-RU" sz="1600" b="1" u="sng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обменять непродовольственный товар</a:t>
            </a:r>
            <a:r>
              <a:rPr lang="ru-RU" sz="1600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u="sng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надлежащего качества</a:t>
            </a:r>
            <a:r>
              <a:rPr lang="ru-RU" sz="1600" b="1">
                <a:latin typeface="Tahoma" pitchFamily="34" charset="0"/>
                <a:cs typeface="Tahoma" pitchFamily="34" charset="0"/>
              </a:rPr>
              <a:t> </a:t>
            </a: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на аналогичный товар у продавца, у которого этот товар был приобретен, если указанный товар </a:t>
            </a:r>
            <a:r>
              <a:rPr lang="ru-RU" sz="1600" b="1" u="sng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не подошел по форме, габаритам, фасону, расцветке, размеру или комплектациин</a:t>
            </a:r>
            <a:endParaRPr lang="ru-RU" sz="1600">
              <a:solidFill>
                <a:srgbClr val="891B0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2275" y="3249613"/>
            <a:ext cx="8137525" cy="2432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ОСОБЕННОСТИ:</a:t>
            </a:r>
          </a:p>
          <a:p>
            <a:pPr algn="just"/>
            <a:endParaRPr lang="ru-RU" sz="800" b="1">
              <a:solidFill>
                <a:srgbClr val="891B09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 момента покупки прошло не более</a:t>
            </a:r>
            <a:r>
              <a:rPr lang="ru-RU" sz="1600">
                <a:latin typeface="Tahoma" pitchFamily="34" charset="0"/>
                <a:cs typeface="Tahoma" pitchFamily="34" charset="0"/>
              </a:rPr>
              <a:t> </a:t>
            </a:r>
            <a:r>
              <a:rPr lang="ru-RU" sz="1600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14</a:t>
            </a:r>
            <a:r>
              <a:rPr lang="ru-RU" sz="1600">
                <a:latin typeface="Tahoma" pitchFamily="34" charset="0"/>
                <a:cs typeface="Tahoma" pitchFamily="34" charset="0"/>
              </a:rPr>
              <a:t> </a:t>
            </a: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дней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Вид товара – </a:t>
            </a:r>
            <a:r>
              <a:rPr lang="ru-RU" sz="1600" u="sng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непродовольственный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Товар</a:t>
            </a:r>
            <a:r>
              <a:rPr lang="ru-RU" sz="160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u="sng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не был в употреблении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Сохранен товарный вид, потребительские свойства, фабричные ярлыки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Товар </a:t>
            </a:r>
            <a:r>
              <a:rPr lang="ru-RU" sz="1600" u="sng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надлежащего качества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Товар</a:t>
            </a:r>
            <a:r>
              <a:rPr lang="ru-RU" sz="160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u="sng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не вошел в перечень</a:t>
            </a:r>
            <a:r>
              <a:rPr lang="ru-RU" sz="1600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непродовольственных товаров надлежащего качества, не подлежащих возврату или обмену на аналогичный товар других размера, формы, габарита, фасона, расцветки или комплектации     </a:t>
            </a:r>
          </a:p>
        </p:txBody>
      </p:sp>
      <p:sp>
        <p:nvSpPr>
          <p:cNvPr id="39944" name="Прямоугольник 12"/>
          <p:cNvSpPr>
            <a:spLocks noChangeArrowheads="1"/>
          </p:cNvSpPr>
          <p:nvPr/>
        </p:nvSpPr>
        <p:spPr bwMode="auto">
          <a:xfrm>
            <a:off x="422275" y="5805488"/>
            <a:ext cx="825341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Важно! </a:t>
            </a:r>
            <a:r>
              <a:rPr lang="ru-RU" sz="16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Возврат денежных средств возможен только если нет аналогичного товара в день обращения к продавцу</a:t>
            </a:r>
            <a:endParaRPr lang="ru-RU" sz="1600">
              <a:solidFill>
                <a:srgbClr val="00206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Прямоугольник 1"/>
          <p:cNvSpPr>
            <a:spLocks noChangeArrowheads="1"/>
          </p:cNvSpPr>
          <p:nvPr/>
        </p:nvSpPr>
        <p:spPr bwMode="auto">
          <a:xfrm>
            <a:off x="395288" y="188913"/>
            <a:ext cx="84978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891B09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ПЕРЕЧЕНЬ НЕПРОДОВОЛЬСТВЕННЫХ ТОВАРОВ </a:t>
            </a:r>
          </a:p>
          <a:p>
            <a:pPr algn="ctr"/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НАДЛЕЖАЩЕГО КАЧЕСТВА, НЕ ПОДЛЕЖАЩИХ ВОЗВРАТУ</a:t>
            </a:r>
          </a:p>
          <a:p>
            <a:pPr algn="ctr"/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(утвержден постановлением Правительства РФ </a:t>
            </a:r>
          </a:p>
          <a:p>
            <a:pPr algn="ctr"/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от 31 декабря 2020 г. № 2463)</a:t>
            </a:r>
            <a:endParaRPr lang="ru-RU" sz="160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C:\Users\suleymanova.LKh.BASHKORTOSTAN\Desktop\Картинки\4c451fd1ce44be4bb2083e21544c60f3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0626673">
            <a:off x="287114" y="279379"/>
            <a:ext cx="1246220" cy="9912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/>
          </a:extLst>
        </p:spPr>
      </p:pic>
      <p:sp>
        <p:nvSpPr>
          <p:cNvPr id="40963" name="Прямоугольник 3"/>
          <p:cNvSpPr>
            <a:spLocks noChangeArrowheads="1"/>
          </p:cNvSpPr>
          <p:nvPr/>
        </p:nvSpPr>
        <p:spPr bwMode="auto">
          <a:xfrm>
            <a:off x="412750" y="1341438"/>
            <a:ext cx="8462963" cy="533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rebuchet MS" pitchFamily="34" charset="0"/>
              </a:rPr>
              <a:t>. </a:t>
            </a:r>
            <a:r>
              <a:rPr lang="ru-RU" sz="17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Товары для профилактики и лечения заболеваний в домашних условиях (предметы санитарии и гигиены из металла, резины, текстиля и других материалов, медицинские изделия, средства гигиены полости рта, линзы очковые, предметы по уходу за детьми), лекарственные препараты</a:t>
            </a:r>
          </a:p>
          <a:p>
            <a:pPr algn="just"/>
            <a:r>
              <a:rPr lang="ru-RU" sz="17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2. Предметы личной гигиены (зубные щетки, расчески, заколки, бигуди для волос, парики, шиньоны и другие аналогичные товары)</a:t>
            </a:r>
          </a:p>
          <a:p>
            <a:pPr algn="just"/>
            <a:r>
              <a:rPr lang="ru-RU" sz="17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3. Парфюмерно-косметические товары</a:t>
            </a:r>
          </a:p>
          <a:p>
            <a:pPr algn="just"/>
            <a:r>
              <a:rPr lang="ru-RU" sz="17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4. Текстильные товары (хлопчатобумажные, льняные, шелковые, шерстяные и синтетические ткани, товары из нетканых материалов типа тканей - ленты, тесьма, кружево и др.), кабельная продукция (провода, шнуры, кабели), строительные и отделочные материалы (линолеум, пленка, ковровые покрытия и др.) и другие товары, цена которых определяется за единицу длины</a:t>
            </a:r>
          </a:p>
          <a:p>
            <a:pPr algn="just"/>
            <a:r>
              <a:rPr lang="ru-RU" sz="17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5. Швейные и трикотажные изделия (изделия швейные и трикотажные бельевые, изделия чулочно-носочные)</a:t>
            </a:r>
          </a:p>
          <a:p>
            <a:pPr algn="just"/>
            <a:r>
              <a:rPr lang="ru-RU" sz="17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6. Изделия и материалы, полностью или частично изготовленные из полимерных материалов и контактирующие с пищевыми продуктами (посуда и принадлежности столовые и кухонные, емкости и упаковочные материалы для хранения и транспортирования пищевых продуктов, в том числе для разового использования)</a:t>
            </a:r>
          </a:p>
          <a:p>
            <a:pPr algn="just"/>
            <a:r>
              <a:rPr lang="ru-RU" sz="17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7. Товары бытовой химии, пестициды и агрохимикаты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uleymanova.LKh.BASHKORTOSTAN\Desktop\Картинки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2640" y="417956"/>
            <a:ext cx="1418454" cy="920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41986" name="Прямоугольник 1"/>
          <p:cNvSpPr>
            <a:spLocks noChangeArrowheads="1"/>
          </p:cNvSpPr>
          <p:nvPr/>
        </p:nvSpPr>
        <p:spPr bwMode="auto">
          <a:xfrm>
            <a:off x="2124075" y="307975"/>
            <a:ext cx="65468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ПЕРЕЧЕНЬ НЕПРОДОВОЛЬСТВЕННЫХ ТОВАРОВ </a:t>
            </a:r>
          </a:p>
          <a:p>
            <a:pPr algn="ctr"/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НАДЛЕЖАЩЕГО КАЧЕСТВА, НЕ ПОДЛЕЖАЩИХ ВОЗВРАТУ</a:t>
            </a:r>
          </a:p>
          <a:p>
            <a:pPr algn="ctr"/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(утвержден постановлением Правительства РФ </a:t>
            </a:r>
          </a:p>
          <a:p>
            <a:pPr algn="ctr"/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от 31 декабря 2020 г. № 2463)</a:t>
            </a:r>
            <a:endParaRPr lang="ru-RU" sz="160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987" name="Прямоугольник 3"/>
          <p:cNvSpPr>
            <a:spLocks noChangeArrowheads="1"/>
          </p:cNvSpPr>
          <p:nvPr/>
        </p:nvSpPr>
        <p:spPr bwMode="auto">
          <a:xfrm>
            <a:off x="485775" y="1628775"/>
            <a:ext cx="8504238" cy="50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7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8. Мебельные гарнитуры бытового назначения</a:t>
            </a:r>
          </a:p>
          <a:p>
            <a:pPr algn="just"/>
            <a:r>
              <a:rPr lang="ru-RU" sz="17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9. Ювелирные и другие изделия из драгоценных металлов и (или) драгоценных камней, ограненные драгоценные камни</a:t>
            </a:r>
          </a:p>
          <a:p>
            <a:pPr algn="just"/>
            <a:r>
              <a:rPr lang="ru-RU" sz="17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10. Автомобили и мотовелотовары, прицепы к ним, номерные агрегаты (двигатель, блок цилиндров двигателя, шасси (рама), кузов (кабина) автотранспортного средства или самоходной машины, а также коробка передач и мост самоходной машины) к автомобилям и мотовелотоварам, мобильные средства малой механизации сельскохозяйственных работ, прогулочные суда и иные плавсредства бытового назначения</a:t>
            </a:r>
          </a:p>
          <a:p>
            <a:pPr algn="just"/>
            <a:r>
              <a:rPr lang="ru-RU" sz="17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11. Технически сложные товары бытового назначения, на которые установлены гарантийные сроки </a:t>
            </a:r>
            <a:r>
              <a:rPr lang="ru-RU" sz="1700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не менее одного года</a:t>
            </a:r>
          </a:p>
          <a:p>
            <a:pPr algn="just"/>
            <a:r>
              <a:rPr lang="ru-RU" sz="17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12. Гражданское оружие, основные части гражданского огнестрельного оружия, патроны к гражданскому оружию, а также инициирующие и воспламеняющие вещества и материалы для самостоятельного снаряжения патронов к гражданскому огнестрельному длинноствольному оружию</a:t>
            </a:r>
          </a:p>
          <a:p>
            <a:pPr algn="just"/>
            <a:r>
              <a:rPr lang="ru-RU" sz="17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13. Животные и растения</a:t>
            </a:r>
          </a:p>
          <a:p>
            <a:pPr algn="just"/>
            <a:r>
              <a:rPr lang="ru-RU" sz="17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14. Непериодические издания (книги, брошюры, альбомы, картографические и нотные издания, листовые изоиздания, календари, буклеты, издания, воспроизведенные на технических носителях информации)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33588" y="488950"/>
            <a:ext cx="51117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 РЕСПУБЛИКИ БАШКОРТОСТАН</a:t>
            </a:r>
            <a:endParaRPr lang="ru-RU" sz="160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3010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20688"/>
            <a:ext cx="792162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Прямоугольник 1"/>
          <p:cNvSpPr>
            <a:spLocks noChangeArrowheads="1"/>
          </p:cNvSpPr>
          <p:nvPr/>
        </p:nvSpPr>
        <p:spPr bwMode="auto">
          <a:xfrm>
            <a:off x="611188" y="2844800"/>
            <a:ext cx="82819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НАРУШЕНИЕ СРОКОВ </a:t>
            </a:r>
          </a:p>
          <a:p>
            <a:pPr algn="ctr"/>
            <a:r>
              <a:rPr lang="ru-RU"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ВЫПОЛНЕНИЯ РАБОТ (ОКАЗАНИИ УСЛУГ)</a:t>
            </a:r>
          </a:p>
          <a:p>
            <a:pPr algn="ctr"/>
            <a:endParaRPr lang="ru-RU" sz="800" b="1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ru-RU" sz="500" b="1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(СТАТЬЯ 28 ЗАКОНА «О ЗАЩИТЕ ПРАВ ПОТРЕБИТЕЛЕЙ»)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288" y="239713"/>
            <a:ext cx="895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C:\Users\Khabriyalova.dm\Desktop\о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9202" y="3212976"/>
            <a:ext cx="2925345" cy="1864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44035" name="Прямоугольник 4"/>
          <p:cNvSpPr>
            <a:spLocks noChangeArrowheads="1"/>
          </p:cNvSpPr>
          <p:nvPr/>
        </p:nvSpPr>
        <p:spPr bwMode="auto">
          <a:xfrm>
            <a:off x="250825" y="1244600"/>
            <a:ext cx="29337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Последствия нарушения исполнителем сроков выполнения работ (оказания услуг)</a:t>
            </a:r>
          </a:p>
          <a:p>
            <a:pPr algn="ctr"/>
            <a:endParaRPr lang="ru-RU" sz="400" b="1">
              <a:solidFill>
                <a:srgbClr val="891B09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(статья 28 Закона РФ </a:t>
            </a:r>
          </a:p>
          <a:p>
            <a:pPr algn="ctr"/>
            <a:r>
              <a:rPr lang="ru-RU" sz="1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«О защите прав потребителей»)</a:t>
            </a:r>
            <a:endParaRPr lang="ru-RU" sz="140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4036" name="Рисунок 8" descr="https://potrebinforms.ru/images/cms/thumbs/cbbcc15bb53e1b2cfb7dc81f1b82c8b39797fdc6/vsemirnyj_den_prav_potrebitelej_2021_220_auto_jpg_5_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287338"/>
            <a:ext cx="99377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365375" y="393700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 РЕСПУБЛИКИ БАШКОРТОСТАН</a:t>
            </a:r>
            <a:endParaRPr lang="ru-RU" sz="160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4038" name="Прямоугольник 10"/>
          <p:cNvSpPr>
            <a:spLocks noChangeArrowheads="1"/>
          </p:cNvSpPr>
          <p:nvPr/>
        </p:nvSpPr>
        <p:spPr bwMode="auto">
          <a:xfrm>
            <a:off x="3419475" y="1484313"/>
            <a:ext cx="5589588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Если нарушены сроки потребитель вправе:</a:t>
            </a:r>
          </a:p>
          <a:p>
            <a:pPr algn="ctr"/>
            <a:endParaRPr lang="ru-RU" sz="800" b="1">
              <a:solidFill>
                <a:srgbClr val="891B09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• назначить исполнителю новый срок;</a:t>
            </a:r>
          </a:p>
          <a:p>
            <a:pPr algn="just"/>
            <a:endParaRPr lang="ru-RU" sz="400" b="1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• поручить выполнение работы (оказание услуги) третьим лицам за разумную цену или выполнить ее своими силами и потребовать от исполнителя возмещения понесенных расходов;</a:t>
            </a:r>
          </a:p>
          <a:p>
            <a:pPr algn="just"/>
            <a:endParaRPr lang="ru-RU" sz="400" b="1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• потребовать уменьшения цены за выполнение работы (оказание услуги);</a:t>
            </a:r>
          </a:p>
          <a:p>
            <a:pPr algn="just"/>
            <a:endParaRPr lang="ru-RU" sz="400" b="1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• отказаться от исполнения договора о выполнении работы (оказании услуги)</a:t>
            </a:r>
            <a:endParaRPr lang="ru-RU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4039" name="Прямоугольник 11"/>
          <p:cNvSpPr>
            <a:spLocks noChangeArrowheads="1"/>
          </p:cNvSpPr>
          <p:nvPr/>
        </p:nvSpPr>
        <p:spPr bwMode="auto">
          <a:xfrm>
            <a:off x="403225" y="5332413"/>
            <a:ext cx="84963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Важно! </a:t>
            </a:r>
            <a:r>
              <a:rPr lang="ru-RU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Потребитель вправе потребовать также полного возмещения убытков, причиненных ему в связи с нарушением сроков выполнения работы (оказания услуги)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9863"/>
            <a:ext cx="792162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Khabriyalova.dm\Desktop\гл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49500" y="4941168"/>
            <a:ext cx="1937359" cy="1203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3" name="Picture 6" descr="C:\Users\Khabriyalova.dm\Desktop\оотказ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067943" y="1340768"/>
            <a:ext cx="4180111" cy="1261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4" name="Picture 3" descr="C:\Users\Khabriyalova.dm\Desktop\шдегн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99592" y="3284984"/>
            <a:ext cx="1837176" cy="1122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45061" name="Прямоугольник 2"/>
          <p:cNvSpPr>
            <a:spLocks noChangeArrowheads="1"/>
          </p:cNvSpPr>
          <p:nvPr/>
        </p:nvSpPr>
        <p:spPr bwMode="auto">
          <a:xfrm>
            <a:off x="508000" y="1227138"/>
            <a:ext cx="30559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Последствия нарушения исполнителем сроков выполнения работ (оказания услуг)</a:t>
            </a:r>
          </a:p>
          <a:p>
            <a:pPr algn="ctr"/>
            <a:endParaRPr lang="ru-RU" sz="400" b="1">
              <a:solidFill>
                <a:srgbClr val="891B09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(статья 28 Закона РФ </a:t>
            </a:r>
          </a:p>
          <a:p>
            <a:pPr algn="ctr"/>
            <a:r>
              <a:rPr lang="ru-RU" sz="1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«О защите прав потребителей»)</a:t>
            </a:r>
            <a:endParaRPr lang="ru-RU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179" y="3062059"/>
            <a:ext cx="8238273" cy="333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5" algn="just">
              <a:lnSpc>
                <a:spcPct val="130000"/>
              </a:lnSpc>
              <a:defRPr/>
            </a:pP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отказе от исполнения договора о выполнении работы (оказании услуги) исполнитель не вправе требовать возмещения своих затрат, произведенных в процессе выполнения работы (оказания услуги), а также платы за выполненную работу (оказанную услугу), за исключением случая, если потребитель принял выполненную работу (оказанную услугу)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1425" y="317500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 РЕСПУБЛИКИ БАШКОРТОСТАН</a:t>
            </a:r>
            <a:endParaRPr lang="ru-RU" sz="160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5064" name="Рисунок 11" descr="https://potrebinforms.ru/images/cms/thumbs/cbbcc15bb53e1b2cfb7dc81f1b82c8b39797fdc6/vsemirnyj_den_prav_potrebitelej_2021_220_auto_jpg_5_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40650" y="287338"/>
            <a:ext cx="99377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93675"/>
            <a:ext cx="936625" cy="1004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347663" y="1412875"/>
            <a:ext cx="8516937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20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по традиции тему определяет </a:t>
            </a:r>
          </a:p>
          <a:p>
            <a:pPr algn="ctr">
              <a:lnSpc>
                <a:spcPct val="130000"/>
              </a:lnSpc>
            </a:pPr>
            <a:r>
              <a:rPr lang="ru-RU" sz="28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МЕЖДУНАРОДНАЯ </a:t>
            </a:r>
          </a:p>
          <a:p>
            <a:pPr algn="ctr">
              <a:lnSpc>
                <a:spcPct val="130000"/>
              </a:lnSpc>
            </a:pPr>
            <a:r>
              <a:rPr lang="ru-RU" sz="28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ОРГАНИЗАЦИЯ ПОТРЕБИТЕЛЕЙ </a:t>
            </a:r>
          </a:p>
          <a:p>
            <a:pPr algn="ctr">
              <a:lnSpc>
                <a:spcPct val="130000"/>
              </a:lnSpc>
            </a:pPr>
            <a:r>
              <a:rPr lang="ru-RU" sz="20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(Consumers International - CI)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55863" y="457200"/>
            <a:ext cx="4694237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РЕСПУБЛИКИ БАШКОРТОСТАН</a:t>
            </a:r>
            <a:endParaRPr lang="ru-RU" sz="160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412" name="Picture 2" descr="D:\Users\Suleymanova.lkh\Desktop\ci_full_name_logo_rbg_rever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983038"/>
            <a:ext cx="778192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7" descr="https://potrebinforms.ru/images/cms/thumbs/cbbcc15bb53e1b2cfb7dc81f1b82c8b39797fdc6/vsemirnyj_den_prav_potrebitelej_2021_220_auto_jpg_5_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430213"/>
            <a:ext cx="93027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habriyalova.dm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67336" y="5519416"/>
            <a:ext cx="8463930" cy="1005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2052" name="Picture 4" descr="C:\Users\Khabriyalova.dm\Desktop\ио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8938" y="3724735"/>
            <a:ext cx="1944216" cy="1612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2053" name="Picture 5" descr="C:\Users\Khabriyalova.dm\Desktop\л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2983010" cy="1449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46084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1363" y="333375"/>
            <a:ext cx="839787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Прямоугольник 1"/>
          <p:cNvSpPr>
            <a:spLocks noChangeArrowheads="1"/>
          </p:cNvSpPr>
          <p:nvPr/>
        </p:nvSpPr>
        <p:spPr bwMode="auto">
          <a:xfrm>
            <a:off x="301625" y="1428750"/>
            <a:ext cx="48164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Исполнитель уплачивает потребителю за каждый день (час) просрочки неустойку (пеню) в размере трех процентов цены выполнения работы (оказания услуги), либо от общей цены заказа</a:t>
            </a:r>
          </a:p>
        </p:txBody>
      </p:sp>
      <p:sp>
        <p:nvSpPr>
          <p:cNvPr id="46086" name="Прямоугольник 5"/>
          <p:cNvSpPr>
            <a:spLocks noChangeArrowheads="1"/>
          </p:cNvSpPr>
          <p:nvPr/>
        </p:nvSpPr>
        <p:spPr bwMode="auto">
          <a:xfrm>
            <a:off x="3492500" y="3500438"/>
            <a:ext cx="507523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Сумма взысканной потребителем неустойки (пени) не может превышать цену отдельного вида выполнения работы (оказания услуги) или общую цену заказа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93963" y="414338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 РЕСПУБЛИКИ БАШКОРТОСТАН</a:t>
            </a:r>
            <a:endParaRPr lang="ru-RU" sz="160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6088" name="Рисунок 11" descr="https://potrebinforms.ru/images/cms/thumbs/cbbcc15bb53e1b2cfb7dc81f1b82c8b39797fdc6/vsemirnyj_den_prav_potrebitelej_2021_220_auto_jpg_5_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40650" y="287338"/>
            <a:ext cx="99377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Khabriyalova.dm\Desktop\ол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057114" y="949505"/>
            <a:ext cx="1800200" cy="1168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3076" name="Picture 4" descr="C:\Users\Khabriyalova.dm\Desktop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04048" y="1533832"/>
            <a:ext cx="2376264" cy="1285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4710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73038"/>
            <a:ext cx="9525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Прямоугольник 4"/>
          <p:cNvSpPr>
            <a:spLocks noChangeArrowheads="1"/>
          </p:cNvSpPr>
          <p:nvPr/>
        </p:nvSpPr>
        <p:spPr bwMode="auto">
          <a:xfrm>
            <a:off x="525463" y="3068638"/>
            <a:ext cx="846296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• </a:t>
            </a:r>
            <a:r>
              <a:rPr lang="ru-RU" sz="1600" b="1" u="sng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безвозмездное изготовление другой вещи </a:t>
            </a:r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из однородного материала  или повторное выполнение работы </a:t>
            </a:r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(подлежит удовлетворению в срок, установленный для срочного выполнения работы (оказания услуги), либо срок предусмотренный договором);</a:t>
            </a:r>
          </a:p>
          <a:p>
            <a:pPr algn="just"/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• </a:t>
            </a:r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соответствующее </a:t>
            </a:r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уменьшение цены</a:t>
            </a:r>
            <a:r>
              <a:rPr lang="ru-RU" sz="1600" b="1"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выполненной работы (оказанной услуги) (10 дней на удовлетворение);</a:t>
            </a:r>
          </a:p>
          <a:p>
            <a:pPr algn="just"/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• </a:t>
            </a:r>
            <a:r>
              <a:rPr lang="ru-RU" sz="1600" b="1" u="sng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безвозмездное устранение недостатков </a:t>
            </a:r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выполненной работы (оказанной услуги) (в разумный срок, устанавленный потребителем);</a:t>
            </a:r>
          </a:p>
          <a:p>
            <a:pPr algn="just"/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• </a:t>
            </a:r>
            <a:r>
              <a:rPr lang="ru-RU" sz="1600" b="1" u="sng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возмещение понесенных расходов </a:t>
            </a:r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по устранению недостатков </a:t>
            </a:r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выполненной работы (оказанной услуги) своими силами или третьими лицами (10 дней на удовлетворение)</a:t>
            </a:r>
          </a:p>
          <a:p>
            <a:pPr algn="just"/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• </a:t>
            </a:r>
            <a:r>
              <a:rPr lang="ru-RU" sz="1600" b="1" u="sng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отказ от исполнения договора </a:t>
            </a:r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 выполнении работы (оказании услуги) </a:t>
            </a:r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если недостатки не устранены в установленные договором срок или обнаружения существенных недостатков</a:t>
            </a:r>
            <a:r>
              <a:rPr lang="ru-RU" sz="1600" b="1"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(10 дней на удовлетворение)</a:t>
            </a:r>
          </a:p>
        </p:txBody>
      </p:sp>
      <p:sp>
        <p:nvSpPr>
          <p:cNvPr id="47109" name="Прямоугольник 5"/>
          <p:cNvSpPr>
            <a:spLocks noChangeArrowheads="1"/>
          </p:cNvSpPr>
          <p:nvPr/>
        </p:nvSpPr>
        <p:spPr bwMode="auto">
          <a:xfrm>
            <a:off x="525463" y="1314450"/>
            <a:ext cx="35687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Права потребителя при обнаружении недостатков выполненной работы </a:t>
            </a:r>
          </a:p>
          <a:p>
            <a:pPr algn="ctr"/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(оказанной услуги)</a:t>
            </a:r>
          </a:p>
          <a:p>
            <a:pPr algn="ctr"/>
            <a:endParaRPr lang="ru-RU" sz="400" b="1">
              <a:solidFill>
                <a:srgbClr val="891B09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(статья 29 Закона РФ</a:t>
            </a:r>
          </a:p>
          <a:p>
            <a:pPr algn="ctr"/>
            <a:r>
              <a:rPr lang="ru-RU" sz="1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«О защите прав потребителей»)</a:t>
            </a:r>
            <a:endParaRPr lang="ru-RU" sz="1400">
              <a:solidFill>
                <a:srgbClr val="891B0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66975" y="303213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 РЕСПУБЛИКИ БАШКОРТОСТАН</a:t>
            </a:r>
            <a:endParaRPr lang="ru-RU" sz="160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7111" name="Рисунок 10" descr="https://potrebinforms.ru/images/cms/thumbs/cbbcc15bb53e1b2cfb7dc81f1b82c8b39797fdc6/vsemirnyj_den_prav_potrebitelej_2021_220_auto_jpg_5_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650" y="287338"/>
            <a:ext cx="99377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habriyalova.dm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17918" y="3593235"/>
            <a:ext cx="3375361" cy="275654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pic>
        <p:nvPicPr>
          <p:cNvPr id="4099" name="Picture 3" descr="C:\Users\Khabriyalova.dm\Desktop\но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68021" y="766401"/>
            <a:ext cx="3745091" cy="21102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pic>
        <p:nvPicPr>
          <p:cNvPr id="4100" name="Picture 4" descr="C:\Users\Khabriyalova.dm\Desktop\лдо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011459" y="1031508"/>
            <a:ext cx="1660687" cy="19770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pic>
        <p:nvPicPr>
          <p:cNvPr id="4102" name="Picture 6" descr="C:\Users\Khabriyalova.dm\Desktop\2016091921253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41803" y="4725144"/>
            <a:ext cx="3878359" cy="193078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/>
          </a:extLst>
        </p:spPr>
      </p:pic>
      <p:pic>
        <p:nvPicPr>
          <p:cNvPr id="48133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1200" y="249238"/>
            <a:ext cx="8397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Прямоугольник 3"/>
          <p:cNvSpPr>
            <a:spLocks noChangeArrowheads="1"/>
          </p:cNvSpPr>
          <p:nvPr/>
        </p:nvSpPr>
        <p:spPr bwMode="auto">
          <a:xfrm>
            <a:off x="4162425" y="2757488"/>
            <a:ext cx="4572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Потребитель вправе отказаться от исполнения договора о выполнении работ (оказании услуг) </a:t>
            </a:r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в любое время </a:t>
            </a:r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при условии </a:t>
            </a:r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оплаты</a:t>
            </a:r>
            <a:r>
              <a:rPr lang="ru-RU" sz="1600" b="1"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исполнителю </a:t>
            </a:r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фактически понесенных им расходов</a:t>
            </a:r>
            <a:r>
              <a:rPr lang="ru-RU" sz="1600" b="1">
                <a:latin typeface="Tahoma" pitchFamily="34" charset="0"/>
                <a:cs typeface="Tahoma" pitchFamily="34" charset="0"/>
              </a:rPr>
              <a:t>, </a:t>
            </a:r>
            <a:r>
              <a:rPr lang="ru-RU" sz="16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связанных с исполнением обязательств по данному договору</a:t>
            </a:r>
          </a:p>
        </p:txBody>
      </p:sp>
      <p:sp>
        <p:nvSpPr>
          <p:cNvPr id="48135" name="Прямоугольник 4"/>
          <p:cNvSpPr>
            <a:spLocks noChangeArrowheads="1"/>
          </p:cNvSpPr>
          <p:nvPr/>
        </p:nvSpPr>
        <p:spPr bwMode="auto">
          <a:xfrm>
            <a:off x="290513" y="1516063"/>
            <a:ext cx="3502025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Право потребителя на отказ от исполнения договора о выполнении работ</a:t>
            </a:r>
          </a:p>
          <a:p>
            <a:pPr algn="ctr"/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 (оказании услуг)</a:t>
            </a:r>
          </a:p>
          <a:p>
            <a:pPr algn="ctr"/>
            <a:endParaRPr lang="ru-RU" sz="400" b="1">
              <a:solidFill>
                <a:srgbClr val="891B09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(статья 32 Закона РФ</a:t>
            </a:r>
          </a:p>
          <a:p>
            <a:pPr algn="ctr"/>
            <a:r>
              <a:rPr lang="ru-RU" sz="1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«О защите прав потребителей»)</a:t>
            </a:r>
            <a:endParaRPr lang="ru-RU" sz="1400">
              <a:latin typeface="Trebuchet MS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22500" y="331788"/>
            <a:ext cx="457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 РЕСПУБЛИКИ БАШКОРТОСТАН</a:t>
            </a:r>
            <a:endParaRPr lang="ru-RU" sz="160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8137" name="Рисунок 13" descr="https://potrebinforms.ru/images/cms/thumbs/cbbcc15bb53e1b2cfb7dc81f1b82c8b39797fdc6/vsemirnyj_den_prav_potrebitelej_2021_220_auto_jpg_5_8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40650" y="287338"/>
            <a:ext cx="99377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</p:sp>
      <p:pic>
        <p:nvPicPr>
          <p:cNvPr id="6146" name="Picture 2" descr="C:\Users\Safina.OF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748" y="874147"/>
            <a:ext cx="9144000" cy="5949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49155" name="Прямоугольник 3"/>
          <p:cNvSpPr>
            <a:spLocks noChangeArrowheads="1"/>
          </p:cNvSpPr>
          <p:nvPr/>
        </p:nvSpPr>
        <p:spPr bwMode="auto">
          <a:xfrm>
            <a:off x="142875" y="228600"/>
            <a:ext cx="8893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РЕЙТИНГ СУБЪЕКТОВ РФ ПО УРОВНЮ ЗАЩИЩЕННОСТИ ПОТРЕБИТЕЛЕЙ (РЕЙТИНГ – 2018)</a:t>
            </a:r>
            <a:endParaRPr lang="ru-RU" b="1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348880"/>
            <a:ext cx="5976664" cy="707886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</a:rPr>
              <a:t>  Спасибо </a:t>
            </a:r>
            <a:r>
              <a:rPr lang="ru-RU" sz="4000" b="1" dirty="0">
                <a:solidFill>
                  <a:srgbClr val="002060"/>
                </a:solidFill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69863"/>
            <a:ext cx="936625" cy="100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8434" name="Picture 2" descr="D:\Users\Suleymanova.lkh\Desktop\ci_full_name_logo_rbg_rever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309563"/>
            <a:ext cx="1603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2771775" y="1271588"/>
            <a:ext cx="6140450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CI</a:t>
            </a:r>
            <a:r>
              <a:rPr lang="en-US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– </a:t>
            </a:r>
            <a:r>
              <a:rPr lang="ru-RU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основанная на членстве организация для групп потребителей по всему миру</a:t>
            </a:r>
          </a:p>
          <a:p>
            <a:pPr algn="just">
              <a:lnSpc>
                <a:spcPct val="120000"/>
              </a:lnSpc>
            </a:pPr>
            <a:endParaRPr lang="ru-RU" sz="80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Создана</a:t>
            </a:r>
            <a:r>
              <a:rPr lang="ru-RU" sz="20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01.04.1960 г.</a:t>
            </a:r>
            <a:r>
              <a:rPr lang="ru-RU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как </a:t>
            </a:r>
            <a:r>
              <a:rPr lang="ru-RU" sz="2000" b="1">
                <a:solidFill>
                  <a:srgbClr val="891B09"/>
                </a:solidFill>
                <a:latin typeface="Trebuchet MS" pitchFamily="34" charset="0"/>
              </a:rPr>
              <a:t>Международная организация союзов потребителей</a:t>
            </a:r>
            <a:r>
              <a:rPr lang="ru-RU" sz="2000">
                <a:solidFill>
                  <a:srgbClr val="891B09"/>
                </a:solidFill>
                <a:latin typeface="Trebuchet MS" pitchFamily="34" charset="0"/>
              </a:rPr>
              <a:t> </a:t>
            </a:r>
            <a:r>
              <a:rPr lang="ru-RU" sz="1600">
                <a:solidFill>
                  <a:srgbClr val="002060"/>
                </a:solidFill>
                <a:latin typeface="Trebuchet MS" pitchFamily="34" charset="0"/>
              </a:rPr>
              <a:t>(International Organisation of Consumers Unions – IOCU). </a:t>
            </a:r>
            <a:r>
              <a:rPr lang="ru-RU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Зарегистрирована в Нидерландах.</a:t>
            </a:r>
          </a:p>
          <a:p>
            <a:pPr algn="just">
              <a:lnSpc>
                <a:spcPct val="120000"/>
              </a:lnSpc>
            </a:pPr>
            <a:endParaRPr lang="ru-RU" sz="800">
              <a:solidFill>
                <a:srgbClr val="002060"/>
              </a:solidFill>
              <a:latin typeface="Trebuchet MS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20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60 лет </a:t>
            </a:r>
            <a:r>
              <a:rPr lang="ru-RU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работы. Объединяет более </a:t>
            </a:r>
            <a:r>
              <a:rPr lang="ru-RU" sz="20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200</a:t>
            </a:r>
            <a:r>
              <a:rPr lang="ru-RU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общественных и государственных организаций защиты прав потребителей более чем из </a:t>
            </a:r>
            <a:r>
              <a:rPr lang="ru-RU" sz="20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100</a:t>
            </a:r>
            <a:r>
              <a:rPr lang="ru-RU" sz="2000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государств. Головной офис находится в Лондоне.</a:t>
            </a:r>
          </a:p>
          <a:p>
            <a:pPr algn="just">
              <a:lnSpc>
                <a:spcPct val="120000"/>
              </a:lnSpc>
            </a:pPr>
            <a:r>
              <a:rPr lang="ru-RU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Защищает права потребителей, оказывает образовательную и правовую помощь</a:t>
            </a:r>
          </a:p>
        </p:txBody>
      </p:sp>
      <p:pic>
        <p:nvPicPr>
          <p:cNvPr id="18436" name="Picture 2" descr="https://www.consumersinternational.org/media/357107/council2019.png?width=6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663" y="3141663"/>
            <a:ext cx="23241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Прямоугольник 8"/>
          <p:cNvSpPr>
            <a:spLocks noChangeArrowheads="1"/>
          </p:cNvSpPr>
          <p:nvPr/>
        </p:nvSpPr>
        <p:spPr bwMode="auto">
          <a:xfrm>
            <a:off x="168275" y="1412875"/>
            <a:ext cx="2514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МЕЖДУНАРОДНАЯ ОРГАНИЗАЦИЯ ПОТРЕБИТЕЛЕЙ</a:t>
            </a:r>
          </a:p>
          <a:p>
            <a:pPr algn="ctr"/>
            <a:r>
              <a:rPr lang="ru-RU" sz="8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ru-RU" sz="11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(Consumers International - CI)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84438" y="325438"/>
            <a:ext cx="42481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РЕСПУБЛИКИ БАШКОРТОСТАН</a:t>
            </a:r>
            <a:endParaRPr lang="ru-RU" sz="160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30500" y="430213"/>
            <a:ext cx="4381500" cy="584200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РЕСПУБЛИКИ БАШКОРТОСТАН</a:t>
            </a:r>
            <a:endParaRPr lang="ru-RU" sz="160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642938" y="1409700"/>
            <a:ext cx="79740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ИСТОРИЯ РАЗВИТИЯ ИНСТИТУТА ЗАЩИТЫ ПРАВ ПОТРЕБИТЕЛЕЙ</a:t>
            </a:r>
          </a:p>
        </p:txBody>
      </p:sp>
      <p:pic>
        <p:nvPicPr>
          <p:cNvPr id="2050" name="Picture 2" descr="Джон Фицджералд Кеннед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197672" y="4759629"/>
            <a:ext cx="1193867" cy="14146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/>
          </a:extLst>
        </p:spPr>
      </p:pic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395288" y="1916113"/>
            <a:ext cx="8516937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1936 г.</a:t>
            </a:r>
            <a:r>
              <a:rPr lang="ru-RU" sz="2000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– основана Национальная ассоциация потребителей в США</a:t>
            </a:r>
          </a:p>
          <a:p>
            <a:pPr algn="just"/>
            <a:endParaRPr lang="ru-RU" sz="80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1960 г.</a:t>
            </a:r>
            <a:r>
              <a:rPr lang="ru-RU" sz="2000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– основана некоммерческая компания</a:t>
            </a:r>
            <a:r>
              <a:rPr lang="en-US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Consumers International</a:t>
            </a:r>
            <a:r>
              <a:rPr lang="ru-RU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(С</a:t>
            </a:r>
            <a:r>
              <a:rPr lang="en-US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L</a:t>
            </a:r>
            <a:r>
              <a:rPr lang="ru-RU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) - Международная организация потребителей </a:t>
            </a:r>
          </a:p>
          <a:p>
            <a:pPr algn="just"/>
            <a:endParaRPr lang="ru-RU" sz="80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15.03.1962 г.</a:t>
            </a:r>
            <a:r>
              <a:rPr lang="ru-RU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- Джон Кеннеди 35-й президент Америки сформулировал термин «потребитель» и основные </a:t>
            </a:r>
            <a:r>
              <a:rPr lang="ru-RU" sz="2000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ru-RU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принципиальных прав потребителей, которые легли в основу закона о защите прав потребителей во всех странах, включая Россию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2250" y="4641850"/>
            <a:ext cx="2916238" cy="1531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             </a:t>
            </a:r>
            <a:r>
              <a:rPr lang="ru-RU" sz="1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Джон Кеннеди</a:t>
            </a:r>
          </a:p>
          <a:p>
            <a:pPr>
              <a:lnSpc>
                <a:spcPct val="120000"/>
              </a:lnSpc>
            </a:pPr>
            <a:endParaRPr lang="ru-RU" sz="800" b="1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14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Право быть услышанным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14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Право на информацию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14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 Право на безопасность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14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 Право на выбор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29150" y="4641850"/>
            <a:ext cx="4392613" cy="1508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Международная организация потребителей</a:t>
            </a:r>
          </a:p>
          <a:p>
            <a:pPr algn="just"/>
            <a:endParaRPr lang="ru-RU" sz="800" b="1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Право на возмещение ущерба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Право на потребительское образование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Право на удовлетворение базовых потребностей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Право на здоровую окружающую среду</a:t>
            </a:r>
          </a:p>
        </p:txBody>
      </p:sp>
      <p:pic>
        <p:nvPicPr>
          <p:cNvPr id="19463" name="Рисунок 8" descr="https://potrebinforms.ru/images/cms/thumbs/cbbcc15bb53e1b2cfb7dc81f1b82c8b39797fdc6/vsemirnyj_den_prav_potrebitelej_2021_220_auto_jpg_5_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430213"/>
            <a:ext cx="930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713" y="219075"/>
            <a:ext cx="936625" cy="1004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8" y="193675"/>
            <a:ext cx="935037" cy="1004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7" name="Прямоугольник 6"/>
          <p:cNvSpPr/>
          <p:nvPr/>
        </p:nvSpPr>
        <p:spPr>
          <a:xfrm>
            <a:off x="2403475" y="403225"/>
            <a:ext cx="45370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РЕСПУБЛИКИ БАШКОРТОСТАН</a:t>
            </a:r>
            <a:endParaRPr lang="ru-RU" sz="160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700088" y="1363663"/>
            <a:ext cx="8212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ИСТОРИЯ РАЗВИТИЯ ИНСТИТУТА ЗАЩИТЫ ПРАВ ПОТРЕБИТЕЛЕЙ</a:t>
            </a:r>
          </a:p>
        </p:txBody>
      </p:sp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609600" y="1920875"/>
            <a:ext cx="799465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1973 г. – </a:t>
            </a:r>
            <a:r>
              <a:rPr lang="ru-RU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принята «Хартия защиты потребителей» Европейским союзом</a:t>
            </a:r>
          </a:p>
          <a:p>
            <a:pPr algn="just"/>
            <a:r>
              <a:rPr lang="ru-RU" sz="20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1983 г. </a:t>
            </a:r>
            <a:r>
              <a:rPr lang="ru-RU" sz="20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ru-RU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Организация Объединённых Наций (ООН) приняла решение о введении официального праздника – Всемирного дня прав потребителей</a:t>
            </a:r>
          </a:p>
          <a:p>
            <a:pPr algn="just"/>
            <a:r>
              <a:rPr lang="ru-RU" sz="20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1985 г.</a:t>
            </a:r>
            <a:r>
              <a:rPr lang="ru-RU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– Генеральной Ассамблеей ООН приняты Руководящие принципы ООН о защите прав потребителей. Обновлены в 2015 году. </a:t>
            </a:r>
          </a:p>
          <a:p>
            <a:pPr algn="just"/>
            <a:r>
              <a:rPr lang="ru-RU" sz="20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1990 г. </a:t>
            </a:r>
            <a:r>
              <a:rPr lang="ru-RU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– создан союз потребителей </a:t>
            </a:r>
          </a:p>
          <a:p>
            <a:pPr algn="just"/>
            <a:r>
              <a:rPr lang="ru-RU" sz="20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07 февраля 1992 г.</a:t>
            </a:r>
            <a:r>
              <a:rPr lang="ru-RU" sz="20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- принят Закон о защите прав потребителей</a:t>
            </a:r>
          </a:p>
          <a:p>
            <a:pPr algn="just"/>
            <a:r>
              <a:rPr lang="ru-RU" sz="20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1994 г. </a:t>
            </a:r>
            <a:r>
              <a:rPr lang="ru-RU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ru-RU" sz="2000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Всемирный день прав потребителей широко отмечается в Российской Федерации</a:t>
            </a:r>
            <a:endParaRPr lang="ru-RU" sz="200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20485" name="Рисунок 5" descr="https://potrebinforms.ru/images/cms/thumbs/cbbcc15bb53e1b2cfb7dc81f1b82c8b39797fdc6/vsemirnyj_den_prav_potrebitelej_2021_220_auto_jpg_5_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430213"/>
            <a:ext cx="930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2"/>
          <p:cNvSpPr>
            <a:spLocks noChangeArrowheads="1"/>
          </p:cNvSpPr>
          <p:nvPr/>
        </p:nvSpPr>
        <p:spPr bwMode="auto">
          <a:xfrm>
            <a:off x="2771775" y="1662113"/>
            <a:ext cx="5976938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20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Потребительское движение ежегодно отмечает </a:t>
            </a:r>
            <a:r>
              <a:rPr lang="ru-RU" sz="20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15 марта </a:t>
            </a:r>
            <a:r>
              <a:rPr lang="ru-RU" sz="20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Всемирным днем ​​прав потребителей как средство повышения осведомленности во всем мире о правах и потребностях потребителей</a:t>
            </a:r>
          </a:p>
        </p:txBody>
      </p:sp>
      <p:sp>
        <p:nvSpPr>
          <p:cNvPr id="21506" name="Прямоугольник 3"/>
          <p:cNvSpPr>
            <a:spLocks noChangeArrowheads="1"/>
          </p:cNvSpPr>
          <p:nvPr/>
        </p:nvSpPr>
        <p:spPr bwMode="auto">
          <a:xfrm>
            <a:off x="552450" y="4152900"/>
            <a:ext cx="82486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20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В 2021 </a:t>
            </a:r>
            <a:r>
              <a:rPr lang="ru-RU" sz="20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году Международная организация потребителей  активизировала внимание на глобальной проблеме, связанной </a:t>
            </a:r>
            <a:r>
              <a:rPr lang="ru-RU" sz="20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с загрязнением окружающей среды пластиковыми отходами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54250" y="444500"/>
            <a:ext cx="484505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РЕСПУБЛИКИ БАШКОРТОСТАН</a:t>
            </a:r>
            <a:endParaRPr lang="ru-RU" sz="160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631825" y="5661025"/>
            <a:ext cx="8224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rebuchet MS" pitchFamily="34" charset="0"/>
              </a:rPr>
              <a:t>.</a:t>
            </a:r>
            <a:endParaRPr lang="ru-RU" b="1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1509" name="Рисунок 8" descr="https://potrebinforms.ru/images/cms/thumbs/cbbcc15bb53e1b2cfb7dc81f1b82c8b39797fdc6/vsemirnyj_den_prav_potrebitelej_2021_220_auto_jpg_5_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" y="1746250"/>
            <a:ext cx="21082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825" y="407988"/>
            <a:ext cx="936625" cy="1004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738" y="257175"/>
            <a:ext cx="935037" cy="1004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395288" y="5273675"/>
            <a:ext cx="83089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Основываясь на теме </a:t>
            </a:r>
            <a:r>
              <a:rPr lang="ru-RU" sz="2000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2020 года «Рациональный потребитель»</a:t>
            </a:r>
            <a:r>
              <a:rPr lang="ru-RU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,</a:t>
            </a:r>
            <a:r>
              <a:rPr lang="ru-RU" sz="2000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кампания сосредоточена на центральной роли - в преодолении глобального кризиса загрязнения пластиком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16200" y="319088"/>
            <a:ext cx="5046663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РЕСПУБЛИКИ БАШКОРТОСТАН </a:t>
            </a:r>
          </a:p>
        </p:txBody>
      </p:sp>
      <p:pic>
        <p:nvPicPr>
          <p:cNvPr id="22532" name="Рисунок 7" descr="https://potrebinforms.ru/images/cms/thumbs/cbbcc15bb53e1b2cfb7dc81f1b82c8b39797fdc6/vsemirnyj_den_prav_potrebitelej_2021_220_auto_jpg_5_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489075"/>
            <a:ext cx="21018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2846388" y="1341438"/>
            <a:ext cx="58578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Пластик</a:t>
            </a:r>
            <a:r>
              <a:rPr lang="ru-RU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- это полезный материал в повседневной жизни, но потребление и производство пластмасс, особенно одноразового, стало неустойчивым. Это влияет на экосистемы, вызывая негативные экологические последствия, включая загрязнение окружающей среды, и угрожая здоровью человека</a:t>
            </a:r>
          </a:p>
        </p:txBody>
      </p:sp>
      <p:sp>
        <p:nvSpPr>
          <p:cNvPr id="22534" name="Прямоугольник 6"/>
          <p:cNvSpPr>
            <a:spLocks noChangeArrowheads="1"/>
          </p:cNvSpPr>
          <p:nvPr/>
        </p:nvSpPr>
        <p:spPr bwMode="auto">
          <a:xfrm>
            <a:off x="395288" y="4076700"/>
            <a:ext cx="83089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Кампания будет способствовать повышению осведомленности          и привлечению потребителей во всем мире к принятию                    и продвижению более экологичных методов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39713"/>
            <a:ext cx="936625" cy="100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7" name="Прямоугольник 6"/>
          <p:cNvSpPr/>
          <p:nvPr/>
        </p:nvSpPr>
        <p:spPr>
          <a:xfrm>
            <a:off x="2555875" y="373063"/>
            <a:ext cx="4689475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>
                <a:solidFill>
                  <a:srgbClr val="23735D"/>
                </a:solidFill>
                <a:latin typeface="Tahoma" pitchFamily="34" charset="0"/>
                <a:cs typeface="Tahoma" pitchFamily="34" charset="0"/>
              </a:rPr>
              <a:t>РЕСПУБЛИКИ БАШКОРТОСТАН </a:t>
            </a:r>
          </a:p>
        </p:txBody>
      </p:sp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481013" y="1373188"/>
            <a:ext cx="8569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891B09"/>
                </a:solidFill>
                <a:latin typeface="Tahoma" pitchFamily="34" charset="0"/>
                <a:cs typeface="Tahoma" pitchFamily="34" charset="0"/>
              </a:rPr>
              <a:t>«РАЦИОНАЛЬНЫЙ ПОТРЕБИТЕЛЬ»</a:t>
            </a:r>
            <a:r>
              <a:rPr lang="ru-RU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–  </a:t>
            </a:r>
            <a:r>
              <a:rPr lang="ru-RU" sz="20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это потребитель, который</a:t>
            </a:r>
          </a:p>
        </p:txBody>
      </p:sp>
      <p:pic>
        <p:nvPicPr>
          <p:cNvPr id="3078" name="Picture 6" descr="Прием макулатуры, отходов пластика ПНД и ПЭТ, стеклобоя в Красноярск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763" y="4941888"/>
            <a:ext cx="8108950" cy="151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3557" name="Рисунок 8" descr="https://potrebinforms.ru/images/cms/thumbs/cbbcc15bb53e1b2cfb7dc81f1b82c8b39797fdc6/vsemirnyj_den_prav_potrebitelej_2021_220_auto_jpg_5_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373063"/>
            <a:ext cx="9286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Прямоугольник 5"/>
          <p:cNvSpPr>
            <a:spLocks noChangeArrowheads="1"/>
          </p:cNvSpPr>
          <p:nvPr/>
        </p:nvSpPr>
        <p:spPr bwMode="auto">
          <a:xfrm>
            <a:off x="600075" y="1773238"/>
            <a:ext cx="8199438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• </a:t>
            </a:r>
            <a:r>
              <a:rPr lang="ru-RU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обдуманно совершает покупки</a:t>
            </a:r>
          </a:p>
          <a:p>
            <a:pPr algn="just"/>
            <a:r>
              <a:rPr lang="ru-RU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• рационально расходует природные ресурсы</a:t>
            </a:r>
          </a:p>
          <a:p>
            <a:pPr algn="just"/>
            <a:r>
              <a:rPr lang="ru-RU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• снижает объемы производства отходов, путем принятия мер по предотвращению их образования</a:t>
            </a:r>
          </a:p>
          <a:p>
            <a:pPr algn="just"/>
            <a:r>
              <a:rPr lang="ru-RU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• разделяет и сдает на переработку отходы</a:t>
            </a:r>
          </a:p>
          <a:p>
            <a:pPr algn="just"/>
            <a:r>
              <a:rPr lang="ru-RU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• сдает ненужные подержанные вещи в комиссионные магазины или благотворительные организации и др.</a:t>
            </a:r>
          </a:p>
        </p:txBody>
      </p:sp>
      <p:sp>
        <p:nvSpPr>
          <p:cNvPr id="23559" name="Прямоугольник 7"/>
          <p:cNvSpPr>
            <a:spLocks noChangeArrowheads="1"/>
          </p:cNvSpPr>
          <p:nvPr/>
        </p:nvSpPr>
        <p:spPr bwMode="auto">
          <a:xfrm>
            <a:off x="638175" y="3965575"/>
            <a:ext cx="825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Это позволит уменьшить будущие экономические, экологические </a:t>
            </a:r>
          </a:p>
          <a:p>
            <a:pPr algn="ctr"/>
            <a:r>
              <a:rPr lang="ru-RU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 социальные издержки, повысит экономическую конкурентоспособность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3335</TotalTime>
  <Words>2383</Words>
  <Application>Microsoft Office PowerPoint</Application>
  <PresentationFormat>Экран (4:3)</PresentationFormat>
  <Paragraphs>308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34</vt:i4>
      </vt:variant>
    </vt:vector>
  </HeadingPairs>
  <TitlesOfParts>
    <vt:vector size="47" baseType="lpstr">
      <vt:lpstr>Trebuchet MS</vt:lpstr>
      <vt:lpstr>Arial</vt:lpstr>
      <vt:lpstr>Georgia</vt:lpstr>
      <vt:lpstr>Calibri</vt:lpstr>
      <vt:lpstr>Tahoma</vt:lpstr>
      <vt:lpstr>Wingdings</vt:lpstr>
      <vt:lpstr>Cambria</vt:lpstr>
      <vt:lpstr>Times New Roman</vt:lpstr>
      <vt:lpstr>Воздушный поток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Ирина Николаевна</dc:creator>
  <cp:lastModifiedBy>Гульнур</cp:lastModifiedBy>
  <cp:revision>586</cp:revision>
  <dcterms:created xsi:type="dcterms:W3CDTF">2017-08-24T05:56:12Z</dcterms:created>
  <dcterms:modified xsi:type="dcterms:W3CDTF">2021-03-15T03:50:42Z</dcterms:modified>
</cp:coreProperties>
</file>